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6" r:id="rId18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5268" autoAdjust="0"/>
    <p:restoredTop sz="96327"/>
  </p:normalViewPr>
  <p:slideViewPr>
    <p:cSldViewPr snapToGrid="0" snapToObjects="1">
      <p:cViewPr varScale="1">
        <p:scale>
          <a:sx n="64" d="100"/>
          <a:sy n="64" d="100"/>
        </p:scale>
        <p:origin x="584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e Morris" userId="1276bba7f8fe8e05" providerId="LiveId" clId="{A286CA90-2164-489B-B170-598900955767}"/>
    <pc:docChg chg="delSld modSld sldOrd">
      <pc:chgData name="Cecile Morris" userId="1276bba7f8fe8e05" providerId="LiveId" clId="{A286CA90-2164-489B-B170-598900955767}" dt="2022-05-17T18:53:23.109" v="4"/>
      <pc:docMkLst>
        <pc:docMk/>
      </pc:docMkLst>
      <pc:sldChg chg="ord">
        <pc:chgData name="Cecile Morris" userId="1276bba7f8fe8e05" providerId="LiveId" clId="{A286CA90-2164-489B-B170-598900955767}" dt="2022-05-17T18:53:23.109" v="4"/>
        <pc:sldMkLst>
          <pc:docMk/>
          <pc:sldMk cId="984244524" sldId="263"/>
        </pc:sldMkLst>
      </pc:sldChg>
      <pc:sldChg chg="del">
        <pc:chgData name="Cecile Morris" userId="1276bba7f8fe8e05" providerId="LiveId" clId="{A286CA90-2164-489B-B170-598900955767}" dt="2022-05-17T18:52:59.474" v="1" actId="47"/>
        <pc:sldMkLst>
          <pc:docMk/>
          <pc:sldMk cId="815508301" sldId="273"/>
        </pc:sldMkLst>
      </pc:sldChg>
      <pc:sldChg chg="del">
        <pc:chgData name="Cecile Morris" userId="1276bba7f8fe8e05" providerId="LiveId" clId="{A286CA90-2164-489B-B170-598900955767}" dt="2022-05-17T18:53:20.483" v="2" actId="47"/>
        <pc:sldMkLst>
          <pc:docMk/>
          <pc:sldMk cId="157221271" sldId="274"/>
        </pc:sldMkLst>
      </pc:sldChg>
      <pc:sldChg chg="del">
        <pc:chgData name="Cecile Morris" userId="1276bba7f8fe8e05" providerId="LiveId" clId="{A286CA90-2164-489B-B170-598900955767}" dt="2022-05-17T18:52:50.888" v="0" actId="47"/>
        <pc:sldMkLst>
          <pc:docMk/>
          <pc:sldMk cId="3425092860" sldId="27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83C8-C724-EB4D-B832-B5433ED87DC3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B5DF-4EA6-5643-926F-17CEF98A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73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83C8-C724-EB4D-B832-B5433ED87DC3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B5DF-4EA6-5643-926F-17CEF98A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83C8-C724-EB4D-B832-B5433ED87DC3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B5DF-4EA6-5643-926F-17CEF98A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90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83C8-C724-EB4D-B832-B5433ED87DC3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B5DF-4EA6-5643-926F-17CEF98A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2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83C8-C724-EB4D-B832-B5433ED87DC3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B5DF-4EA6-5643-926F-17CEF98A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86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83C8-C724-EB4D-B832-B5433ED87DC3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B5DF-4EA6-5643-926F-17CEF98A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53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83C8-C724-EB4D-B832-B5433ED87DC3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B5DF-4EA6-5643-926F-17CEF98A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1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83C8-C724-EB4D-B832-B5433ED87DC3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B5DF-4EA6-5643-926F-17CEF98A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2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83C8-C724-EB4D-B832-B5433ED87DC3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B5DF-4EA6-5643-926F-17CEF98A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30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83C8-C724-EB4D-B832-B5433ED87DC3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B5DF-4EA6-5643-926F-17CEF98A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33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83C8-C724-EB4D-B832-B5433ED87DC3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B5DF-4EA6-5643-926F-17CEF98A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10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F83C8-C724-EB4D-B832-B5433ED87DC3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1B5DF-4EA6-5643-926F-17CEF98A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9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ceforward.org/" TargetMode="External"/><Relationship Id="rId7" Type="http://schemas.openxmlformats.org/officeDocument/2006/relationships/hyperlink" Target="https://medium.com/@aikobethea/an-open-letter-to-corporate-america-philanthropy-academia-etc-what-now-8b2d3a310f22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acialequityalliance.org/resources/racial-equity-toolkit-opportunity-operationalize-equity/" TargetMode="External"/><Relationship Id="rId5" Type="http://schemas.openxmlformats.org/officeDocument/2006/relationships/hyperlink" Target="https://equityinthecenter.org/white-women-doing-white-supremacy-in-nonprofit-culture/" TargetMode="External"/><Relationship Id="rId4" Type="http://schemas.openxmlformats.org/officeDocument/2006/relationships/hyperlink" Target="https://implicit.harvard.edu/implicit/takeatest.html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mazon.com/White-Fragility-People-About-Racism/dp/0807047414" TargetMode="External"/><Relationship Id="rId3" Type="http://schemas.openxmlformats.org/officeDocument/2006/relationships/hyperlink" Target="https://www.amazon.com/America-Americans-History-Xenophobia-United/dp/1541672607/ref=sr_1_1?dchild=1&amp;keywords=America+for+Americans%3A+A+History+of+Xenophobia+in+the+United+States&amp;qid=1591806488&amp;sr=8-1" TargetMode="External"/><Relationship Id="rId7" Type="http://schemas.openxmlformats.org/officeDocument/2006/relationships/hyperlink" Target="https://www.amazon.com/Talking-Strangers-Should-about-People/dp/0316478520/ref=tmm_hrd_swatch_0?_encoding=UTF8&amp;qid=1591806729&amp;sr=8-2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mazon.com/Racial-Healing-Handbook-Activities-Collective/dp/1684032709/ref=tmm_pap_swatch_0?_encoding=UTF8&amp;qid=1589212997&amp;sr=1-1" TargetMode="External"/><Relationship Id="rId5" Type="http://schemas.openxmlformats.org/officeDocument/2006/relationships/hyperlink" Target="https://www.ibramxkendi.com/how-to-be-an-antiracist-1" TargetMode="External"/><Relationship Id="rId4" Type="http://schemas.openxmlformats.org/officeDocument/2006/relationships/hyperlink" Target="https://www.amazon.com/gp/product/0345528433/ref=ppx_yo_dt_b_search_asin_title?ie=UTF8&amp;psc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DC95514-BF97-3215-BFDE-7C44BE3F7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33" y="1053548"/>
            <a:ext cx="7476068" cy="1238274"/>
          </a:xfrm>
        </p:spPr>
        <p:txBody>
          <a:bodyPr>
            <a:noAutofit/>
          </a:bodyPr>
          <a:lstStyle/>
          <a:p>
            <a:pPr algn="ctr"/>
            <a:br>
              <a:rPr lang="en-US" sz="4800" b="1" dirty="0"/>
            </a:br>
            <a:br>
              <a:rPr lang="en-US" sz="4800" b="1" dirty="0"/>
            </a:br>
            <a:r>
              <a:rPr lang="en-US" sz="4800" b="1" dirty="0"/>
              <a:t>Today’s Initiatives for Diversity, Equity and Inclusion (DEI)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6F8E36-E087-FC0B-3265-49B6AF3C8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733" y="2454965"/>
            <a:ext cx="7484534" cy="3269974"/>
          </a:xfrm>
        </p:spPr>
        <p:txBody>
          <a:bodyPr/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WHY DO WE CARE?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382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37B77-803A-A4EB-9DF0-2AD3B08F3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6801"/>
            <a:ext cx="7886700" cy="1814305"/>
          </a:xfrm>
        </p:spPr>
        <p:txBody>
          <a:bodyPr>
            <a:noAutofit/>
          </a:bodyPr>
          <a:lstStyle/>
          <a:p>
            <a:r>
              <a:rPr lang="en-US" b="1" dirty="0"/>
              <a:t>Ask yourself: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B8AB615-E5B0-F12A-1007-C574F2BEC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78831"/>
            <a:ext cx="7886700" cy="2700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How would you rate your organization in the following areas? </a:t>
            </a:r>
          </a:p>
          <a:p>
            <a:pPr lvl="1"/>
            <a:r>
              <a:rPr lang="en-US" dirty="0"/>
              <a:t>Organizational Inclusion</a:t>
            </a:r>
          </a:p>
          <a:p>
            <a:pPr lvl="1"/>
            <a:r>
              <a:rPr lang="en-US" dirty="0"/>
              <a:t>Work-Group Inclusion</a:t>
            </a:r>
          </a:p>
          <a:p>
            <a:pPr lvl="1"/>
            <a:r>
              <a:rPr lang="en-US" dirty="0"/>
              <a:t>Immediate Supervisor Inclusion</a:t>
            </a:r>
          </a:p>
          <a:p>
            <a:pPr lvl="1"/>
            <a:r>
              <a:rPr lang="en-US" dirty="0"/>
              <a:t>Measurement System for inclusion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215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37B77-803A-A4EB-9DF0-2AD3B08F3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6470"/>
            <a:ext cx="7886700" cy="1114219"/>
          </a:xfrm>
        </p:spPr>
        <p:txBody>
          <a:bodyPr/>
          <a:lstStyle/>
          <a:p>
            <a:r>
              <a:rPr lang="en-US" b="1" dirty="0"/>
              <a:t>Activity: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B8AB615-E5B0-F12A-1007-C574F2BEC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893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groups of 3 Discuss the programs you presently have in place.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Identify: 2 potential programs that you could easily implement when you return.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2A346E-4D96-8E5E-195D-4EFF6DE0C6E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8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52129" y="4206240"/>
            <a:ext cx="2147174" cy="1383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5896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37B77-803A-A4EB-9DF0-2AD3B08F3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6470"/>
            <a:ext cx="7886700" cy="1114219"/>
          </a:xfrm>
        </p:spPr>
        <p:txBody>
          <a:bodyPr/>
          <a:lstStyle/>
          <a:p>
            <a:r>
              <a:rPr lang="en-US" b="1" dirty="0"/>
              <a:t>Next Steps: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B8AB615-E5B0-F12A-1007-C574F2BEC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89375"/>
          </a:xfrm>
        </p:spPr>
        <p:txBody>
          <a:bodyPr/>
          <a:lstStyle/>
          <a:p>
            <a:r>
              <a:rPr lang="en-US" dirty="0"/>
              <a:t>Write down at least 2 actions you can take when you return to your office.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1.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507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37B77-803A-A4EB-9DF0-2AD3B08F3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8093"/>
            <a:ext cx="7886700" cy="1114219"/>
          </a:xfrm>
        </p:spPr>
        <p:txBody>
          <a:bodyPr/>
          <a:lstStyle/>
          <a:p>
            <a:r>
              <a:rPr lang="en-US" b="1" dirty="0"/>
              <a:t>How will you measure success?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0DCC71-E221-45EB-805D-73CAA6ED29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854" b="4208"/>
          <a:stretch/>
        </p:blipFill>
        <p:spPr>
          <a:xfrm>
            <a:off x="1641217" y="1825625"/>
            <a:ext cx="5861566" cy="388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56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37B77-803A-A4EB-9DF0-2AD3B08F3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6470"/>
            <a:ext cx="7886700" cy="1114219"/>
          </a:xfrm>
        </p:spPr>
        <p:txBody>
          <a:bodyPr>
            <a:normAutofit/>
          </a:bodyPr>
          <a:lstStyle/>
          <a:p>
            <a:r>
              <a:rPr lang="en-US" sz="4800" b="1" dirty="0"/>
              <a:t>Act Like a Scientist!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B8AB615-E5B0-F12A-1007-C574F2BEC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61351"/>
            <a:ext cx="7886700" cy="3889375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/>
              <a:t>Great leaders challenge assumptions, run experiments and follow the evidence.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r">
              <a:buNone/>
            </a:pPr>
            <a:r>
              <a:rPr lang="en-US" sz="1600" dirty="0" err="1"/>
              <a:t>Thomke</a:t>
            </a:r>
            <a:r>
              <a:rPr lang="en-US" sz="1600" dirty="0"/>
              <a:t>, S &amp; </a:t>
            </a:r>
            <a:r>
              <a:rPr lang="en-US" sz="1600" dirty="0" err="1"/>
              <a:t>Loveman</a:t>
            </a:r>
            <a:r>
              <a:rPr lang="en-US" sz="1600" dirty="0"/>
              <a:t>, G. HBR, May/June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190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37B77-803A-A4EB-9DF0-2AD3B08F3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03" y="284443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Questions?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062769-7DB8-8E33-2979-A87DEC230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053" y="2033587"/>
            <a:ext cx="5562600" cy="2790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7683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37B77-803A-A4EB-9DF0-2AD3B08F3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6470"/>
            <a:ext cx="7886700" cy="1114219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B8AB615-E5B0-F12A-1007-C574F2BEC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89375"/>
          </a:xfrm>
        </p:spPr>
        <p:txBody>
          <a:bodyPr>
            <a:normAutofit/>
          </a:bodyPr>
          <a:lstStyle/>
          <a:p>
            <a:pPr marL="0" marR="0">
              <a:spcBef>
                <a:spcPts val="900"/>
              </a:spcBef>
              <a:spcAft>
                <a:spcPts val="0"/>
              </a:spcAft>
            </a:pPr>
            <a:r>
              <a:rPr lang="en-US" sz="1800" b="1" spc="40" dirty="0">
                <a:solidFill>
                  <a:srgbClr val="393F47"/>
                </a:solidFill>
                <a:effectLst/>
                <a:latin typeface="Raleway" pitchFamily="2" charset="0"/>
                <a:ea typeface="Times New Roman" panose="02020603050405020304" pitchFamily="18" charset="0"/>
              </a:rPr>
              <a:t>Resources: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u="sng" spc="40" dirty="0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3"/>
              </a:rPr>
              <a:t>Race </a:t>
            </a:r>
            <a:r>
              <a:rPr lang="en-US" sz="1800" b="1" u="sng" spc="40" dirty="0" err="1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3"/>
              </a:rPr>
              <a:t>Forward</a:t>
            </a:r>
            <a:r>
              <a:rPr lang="en-US" sz="1800" u="sng" spc="40" dirty="0" err="1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3"/>
              </a:rPr>
              <a:t>Links</a:t>
            </a:r>
            <a:r>
              <a:rPr lang="en-US" sz="1800" u="sng" spc="40" dirty="0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3"/>
              </a:rPr>
              <a:t> to an external site.</a:t>
            </a:r>
            <a:r>
              <a:rPr lang="en-US" sz="1800" u="none" strike="noStrike" spc="40" dirty="0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3"/>
              </a:rPr>
              <a:t> (Links to an external site.)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900"/>
              </a:spcBef>
              <a:spcAft>
                <a:spcPts val="900"/>
              </a:spcAft>
            </a:pPr>
            <a:r>
              <a:rPr lang="en-US" sz="1800" spc="40" dirty="0">
                <a:solidFill>
                  <a:srgbClr val="393F47"/>
                </a:solidFill>
                <a:effectLst/>
                <a:latin typeface="Raleway" pitchFamily="2" charset="0"/>
                <a:ea typeface="Times New Roman" panose="02020603050405020304" pitchFamily="18" charset="0"/>
              </a:rPr>
              <a:t>Cultural Humility: https://youtu.be/SaSHLbS1V4w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spc="40" dirty="0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4"/>
              </a:rPr>
              <a:t>Harvard Implicit Association </a:t>
            </a:r>
            <a:r>
              <a:rPr lang="en-US" sz="1800" u="sng" spc="40" dirty="0" err="1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4"/>
              </a:rPr>
              <a:t>TestLinks</a:t>
            </a:r>
            <a:r>
              <a:rPr lang="en-US" sz="1800" u="sng" spc="40" dirty="0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4"/>
              </a:rPr>
              <a:t> to an external site.</a:t>
            </a:r>
            <a:r>
              <a:rPr lang="en-US" sz="1800" u="none" strike="noStrike" spc="40" dirty="0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4"/>
              </a:rPr>
              <a:t> (Links to an external site.)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spc="40" dirty="0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5"/>
              </a:rPr>
              <a:t>https://equityinthecenter.org/white-women-doing-white-supremacy-in-nonprofit-culture/Links to an external site.</a:t>
            </a:r>
            <a:r>
              <a:rPr lang="en-US" sz="1800" u="none" strike="noStrike" spc="40" dirty="0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5"/>
              </a:rPr>
              <a:t> (Links to an external site.)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u="sng" spc="40" dirty="0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6"/>
              </a:rPr>
              <a:t>Government Alliance on Race &amp; Equity (GARE): Racial Equity Toolkit: An Opportunity to Operationalize </a:t>
            </a:r>
            <a:r>
              <a:rPr lang="en-US" sz="1800" b="1" u="sng" spc="40" dirty="0" err="1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6"/>
              </a:rPr>
              <a:t>Equity</a:t>
            </a:r>
            <a:r>
              <a:rPr lang="en-US" sz="1800" u="sng" spc="40" dirty="0" err="1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6"/>
              </a:rPr>
              <a:t>Links</a:t>
            </a:r>
            <a:r>
              <a:rPr lang="en-US" sz="1800" u="sng" spc="40" dirty="0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6"/>
              </a:rPr>
              <a:t> to an external site.</a:t>
            </a:r>
            <a:r>
              <a:rPr lang="en-US" sz="1800" u="none" strike="noStrike" spc="40" dirty="0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6"/>
              </a:rPr>
              <a:t> (Links to an external site.)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u="sng" spc="40" dirty="0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7"/>
              </a:rPr>
              <a:t>An Open Letter to Corporate America, Philanthropy, Academia, etc.: What Now? by Aiko </a:t>
            </a:r>
            <a:r>
              <a:rPr lang="en-US" sz="1800" b="1" u="sng" spc="40" dirty="0" err="1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7"/>
              </a:rPr>
              <a:t>Bethea</a:t>
            </a:r>
            <a:r>
              <a:rPr lang="en-US" sz="1800" u="sng" spc="40" dirty="0" err="1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7"/>
              </a:rPr>
              <a:t>Links</a:t>
            </a:r>
            <a:r>
              <a:rPr lang="en-US" sz="1800" u="sng" spc="40" dirty="0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7"/>
              </a:rPr>
              <a:t> to an external site.</a:t>
            </a:r>
            <a:r>
              <a:rPr lang="en-US" sz="1800" u="none" strike="noStrike" spc="40" dirty="0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7"/>
              </a:rPr>
              <a:t> (Links to an external site.)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90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431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37B77-803A-A4EB-9DF0-2AD3B08F3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6470"/>
            <a:ext cx="7886700" cy="1114219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B8AB615-E5B0-F12A-1007-C574F2BEC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89375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 spc="40" dirty="0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3"/>
              </a:rPr>
              <a:t>Books</a:t>
            </a:r>
          </a:p>
          <a:p>
            <a:pPr>
              <a:spcBef>
                <a:spcPts val="0"/>
              </a:spcBef>
            </a:pPr>
            <a:r>
              <a:rPr lang="en-US" sz="1800" b="1" u="sng" spc="40" dirty="0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3"/>
              </a:rPr>
              <a:t>America for Americans: A History of Xenophobia in America by Erika </a:t>
            </a:r>
            <a:r>
              <a:rPr lang="en-US" sz="1800" b="1" u="sng" spc="40" dirty="0" err="1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3"/>
              </a:rPr>
              <a:t>Lee</a:t>
            </a:r>
            <a:r>
              <a:rPr lang="en-US" sz="1800" u="sng" spc="40" dirty="0" err="1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3"/>
              </a:rPr>
              <a:t>Links</a:t>
            </a:r>
            <a:r>
              <a:rPr lang="en-US" sz="1800" u="sng" spc="40" dirty="0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3"/>
              </a:rPr>
              <a:t> to an external site.</a:t>
            </a:r>
            <a:r>
              <a:rPr lang="en-US" sz="1800" u="none" strike="noStrike" spc="40" dirty="0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3"/>
              </a:rPr>
              <a:t> (Links to an external site.)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u="sng" spc="40" dirty="0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4"/>
              </a:rPr>
              <a:t>Blindspot: Hidden Biases of Good People by </a:t>
            </a:r>
            <a:r>
              <a:rPr lang="en-US" sz="1800" b="1" u="sng" spc="40" dirty="0" err="1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4"/>
              </a:rPr>
              <a:t>Mahzarin</a:t>
            </a:r>
            <a:r>
              <a:rPr lang="en-US" sz="1800" b="1" u="sng" spc="40" dirty="0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4"/>
              </a:rPr>
              <a:t> </a:t>
            </a:r>
            <a:r>
              <a:rPr lang="en-US" sz="1800" b="1" u="sng" spc="40" dirty="0" err="1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4"/>
              </a:rPr>
              <a:t>Banaji</a:t>
            </a:r>
            <a:r>
              <a:rPr lang="en-US" sz="1800" u="sng" spc="40" dirty="0" err="1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4"/>
              </a:rPr>
              <a:t>Links</a:t>
            </a:r>
            <a:r>
              <a:rPr lang="en-US" sz="1800" u="sng" spc="40" dirty="0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4"/>
              </a:rPr>
              <a:t> to an external site.</a:t>
            </a:r>
            <a:r>
              <a:rPr lang="en-US" sz="1800" u="none" strike="noStrike" spc="40" dirty="0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4"/>
              </a:rPr>
              <a:t> (Links to an external site.)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spc="40" dirty="0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5"/>
              </a:rPr>
              <a:t>How to be an Antiracist by </a:t>
            </a:r>
            <a:r>
              <a:rPr lang="en-US" sz="1800" u="sng" spc="40" dirty="0" err="1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5"/>
              </a:rPr>
              <a:t>Ibram</a:t>
            </a:r>
            <a:r>
              <a:rPr lang="en-US" sz="1800" u="sng" spc="40" dirty="0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5"/>
              </a:rPr>
              <a:t> X. </a:t>
            </a:r>
            <a:r>
              <a:rPr lang="en-US" sz="1800" u="sng" spc="40" dirty="0" err="1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5"/>
              </a:rPr>
              <a:t>KendiLinks</a:t>
            </a:r>
            <a:r>
              <a:rPr lang="en-US" sz="1800" u="sng" spc="40" dirty="0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5"/>
              </a:rPr>
              <a:t> to an external site.</a:t>
            </a:r>
            <a:r>
              <a:rPr lang="en-US" sz="1800" u="none" strike="noStrike" spc="40" dirty="0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5"/>
              </a:rPr>
              <a:t> (Links to an external site.)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u="sng" spc="40" dirty="0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6"/>
              </a:rPr>
              <a:t>Racial Healing Handbook by Anneliese </a:t>
            </a:r>
            <a:r>
              <a:rPr lang="en-US" sz="1800" b="1" u="sng" spc="40" dirty="0" err="1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6"/>
              </a:rPr>
              <a:t>Singh</a:t>
            </a:r>
            <a:r>
              <a:rPr lang="en-US" sz="1800" u="sng" spc="40" dirty="0" err="1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6"/>
              </a:rPr>
              <a:t>Links</a:t>
            </a:r>
            <a:r>
              <a:rPr lang="en-US" sz="1800" u="sng" spc="40" dirty="0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6"/>
              </a:rPr>
              <a:t> to an external site.</a:t>
            </a:r>
            <a:r>
              <a:rPr lang="en-US" sz="1800" u="none" strike="noStrike" spc="40" dirty="0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6"/>
              </a:rPr>
              <a:t> (Links to an external site.)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u="sng" spc="40" dirty="0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7"/>
              </a:rPr>
              <a:t>Talking to Strangers by Malcolm </a:t>
            </a:r>
            <a:r>
              <a:rPr lang="en-US" sz="1800" b="1" u="sng" spc="40" dirty="0" err="1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7"/>
              </a:rPr>
              <a:t>Gladwell</a:t>
            </a:r>
            <a:r>
              <a:rPr lang="en-US" sz="1800" u="sng" spc="40" dirty="0" err="1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7"/>
              </a:rPr>
              <a:t>Links</a:t>
            </a:r>
            <a:r>
              <a:rPr lang="en-US" sz="1800" u="sng" spc="40" dirty="0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7"/>
              </a:rPr>
              <a:t> to an external site.</a:t>
            </a:r>
            <a:r>
              <a:rPr lang="en-US" sz="1800" u="none" strike="noStrike" spc="40" dirty="0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7"/>
              </a:rPr>
              <a:t> (Links to an external site.)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u="sng" spc="40" dirty="0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8"/>
              </a:rPr>
              <a:t>White Fragility by Robin </a:t>
            </a:r>
            <a:r>
              <a:rPr lang="en-US" sz="1800" b="1" u="sng" spc="40" dirty="0" err="1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8"/>
              </a:rPr>
              <a:t>D’Angelo</a:t>
            </a:r>
            <a:r>
              <a:rPr lang="en-US" sz="1800" u="sng" spc="40" dirty="0" err="1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8"/>
              </a:rPr>
              <a:t>Links</a:t>
            </a:r>
            <a:r>
              <a:rPr lang="en-US" sz="1800" u="sng" spc="40" dirty="0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8"/>
              </a:rPr>
              <a:t> to an external site.</a:t>
            </a:r>
            <a:r>
              <a:rPr lang="en-US" sz="1800" u="none" strike="noStrike" spc="40" dirty="0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8"/>
              </a:rPr>
              <a:t> (Links to an external site.)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900"/>
              </a:spcBef>
              <a:spcAft>
                <a:spcPts val="900"/>
              </a:spcAft>
            </a:pPr>
            <a:r>
              <a:rPr lang="en-US" sz="1800" spc="40" dirty="0">
                <a:solidFill>
                  <a:srgbClr val="393F47"/>
                </a:solidFill>
                <a:effectLst/>
                <a:latin typeface="Raleway" pitchFamily="2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90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434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37B77-803A-A4EB-9DF0-2AD3B08F3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6470"/>
            <a:ext cx="7886700" cy="1114219"/>
          </a:xfrm>
        </p:spPr>
        <p:txBody>
          <a:bodyPr/>
          <a:lstStyle/>
          <a:p>
            <a:pPr algn="ctr"/>
            <a:r>
              <a:rPr lang="en-US" b="1" dirty="0"/>
              <a:t>Beginners Mind-</a:t>
            </a:r>
            <a:r>
              <a:rPr lang="en-US" b="1" dirty="0" err="1"/>
              <a:t>Shoshin</a:t>
            </a:r>
            <a:endParaRPr lang="en-US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C4E26C-DCD9-44B5-9917-205A229E2C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-1" b="1347"/>
          <a:stretch/>
        </p:blipFill>
        <p:spPr>
          <a:xfrm>
            <a:off x="3387641" y="1630359"/>
            <a:ext cx="2368717" cy="383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23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37B77-803A-A4EB-9DF0-2AD3B08F3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6470"/>
            <a:ext cx="7886700" cy="11142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B8AB615-E5B0-F12A-1007-C574F2BEC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89375"/>
          </a:xfrm>
        </p:spPr>
        <p:txBody>
          <a:bodyPr/>
          <a:lstStyle/>
          <a:p>
            <a:r>
              <a:rPr lang="en-US" sz="2800" b="1" dirty="0">
                <a:solidFill>
                  <a:srgbClr val="5B5B5B"/>
                </a:solidFill>
              </a:rPr>
              <a:t>Do you have dedicated positions to DE&amp;I?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124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37B77-803A-A4EB-9DF0-2AD3B08F3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24930"/>
            <a:ext cx="7886700" cy="1114219"/>
          </a:xfrm>
        </p:spPr>
        <p:txBody>
          <a:bodyPr>
            <a:noAutofit/>
          </a:bodyPr>
          <a:lstStyle/>
          <a:p>
            <a:r>
              <a:rPr lang="en-US" b="1" dirty="0"/>
              <a:t>Goals: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B8AB615-E5B0-F12A-1007-C574F2BEC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" y="1639149"/>
            <a:ext cx="8053796" cy="34194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300" dirty="0"/>
              <a:t>Create an understanding of what DEI means to you and your organization…</a:t>
            </a:r>
          </a:p>
          <a:p>
            <a:pPr marL="0" indent="0">
              <a:buNone/>
            </a:pPr>
            <a:endParaRPr lang="en-US" sz="2600" dirty="0"/>
          </a:p>
          <a:p>
            <a:pPr marL="0" indent="0" algn="ctr">
              <a:buNone/>
            </a:pPr>
            <a:r>
              <a:rPr lang="en-US" sz="4400" dirty="0"/>
              <a:t>Define</a:t>
            </a:r>
          </a:p>
          <a:p>
            <a:pPr marL="0" indent="0" algn="ctr">
              <a:buNone/>
            </a:pPr>
            <a:r>
              <a:rPr lang="en-US" sz="4000" dirty="0"/>
              <a:t> </a:t>
            </a:r>
            <a:r>
              <a:rPr lang="en-US" sz="4400" dirty="0"/>
              <a:t>Identify</a:t>
            </a:r>
          </a:p>
          <a:p>
            <a:pPr marL="0" indent="0" algn="ctr">
              <a:buNone/>
            </a:pPr>
            <a:r>
              <a:rPr lang="en-US" sz="4400" dirty="0"/>
              <a:t>Create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526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37B77-803A-A4EB-9DF0-2AD3B08F3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6470"/>
            <a:ext cx="7886700" cy="1114219"/>
          </a:xfrm>
        </p:spPr>
        <p:txBody>
          <a:bodyPr/>
          <a:lstStyle/>
          <a:p>
            <a:r>
              <a:rPr lang="en-US" b="1" dirty="0"/>
              <a:t>Define: Diversity-Equity-Inclusion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B8AB615-E5B0-F12A-1007-C574F2BEC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5660"/>
            <a:ext cx="7886700" cy="3889375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Activity:</a:t>
            </a:r>
          </a:p>
          <a:p>
            <a:pPr marL="0" indent="0">
              <a:buNone/>
            </a:pPr>
            <a:r>
              <a:rPr lang="en-US" sz="2800" dirty="0"/>
              <a:t>In groups of 3 take 1 minute each and define any one or all terms the way that you best understand it?</a:t>
            </a:r>
          </a:p>
          <a:p>
            <a:pPr marL="0" indent="0">
              <a:buNone/>
            </a:pPr>
            <a:r>
              <a:rPr lang="en-US" sz="2800" dirty="0"/>
              <a:t>Listen to where there may be similarities as well as differences.</a:t>
            </a:r>
          </a:p>
          <a:p>
            <a:pPr marL="0" indent="0">
              <a:buNone/>
            </a:pPr>
            <a:r>
              <a:rPr lang="en-US" sz="2800" b="1" u="sng" dirty="0"/>
              <a:t>As a group what resonated most with you?</a:t>
            </a:r>
          </a:p>
          <a:p>
            <a:pPr marL="0" indent="0">
              <a:buNone/>
            </a:pPr>
            <a:endParaRPr lang="en-US" sz="2800" b="1" u="sng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490D64-7380-5E9F-538A-B6BD3541CD6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68000"/>
          </a:blip>
          <a:stretch>
            <a:fillRect/>
          </a:stretch>
        </p:blipFill>
        <p:spPr>
          <a:xfrm>
            <a:off x="4294736" y="4354286"/>
            <a:ext cx="2147174" cy="1383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7520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37B77-803A-A4EB-9DF0-2AD3B08F3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6470"/>
            <a:ext cx="7886700" cy="11142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B8AB615-E5B0-F12A-1007-C574F2BEC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89375"/>
          </a:xfrm>
        </p:spPr>
        <p:txBody>
          <a:bodyPr/>
          <a:lstStyle/>
          <a:p>
            <a:r>
              <a:rPr lang="en-US" sz="2800" b="1" dirty="0">
                <a:solidFill>
                  <a:srgbClr val="5B5B5B"/>
                </a:solidFill>
              </a:rPr>
              <a:t>Do you have programs presently in place to address DE&amp;I?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302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37B77-803A-A4EB-9DF0-2AD3B08F3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6470"/>
            <a:ext cx="7886700" cy="1114219"/>
          </a:xfrm>
        </p:spPr>
        <p:txBody>
          <a:bodyPr>
            <a:normAutofit/>
          </a:bodyPr>
          <a:lstStyle/>
          <a:p>
            <a:r>
              <a:rPr lang="en-US" b="1" dirty="0"/>
              <a:t>Ask yourself: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B8AB615-E5B0-F12A-1007-C574F2BEC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89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Is this an HR initiative,</a:t>
            </a:r>
          </a:p>
          <a:p>
            <a:pPr marL="0" indent="0" algn="ctr">
              <a:buNone/>
            </a:pPr>
            <a:r>
              <a:rPr lang="en-US" sz="3600" dirty="0"/>
              <a:t> or an organizational initiative, </a:t>
            </a:r>
          </a:p>
          <a:p>
            <a:pPr marL="0" indent="0" algn="ctr">
              <a:buNone/>
            </a:pPr>
            <a:r>
              <a:rPr lang="en-US" sz="3600" dirty="0"/>
              <a:t>and does it matter?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84244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37B77-803A-A4EB-9DF0-2AD3B08F3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6470"/>
            <a:ext cx="7886700" cy="1114219"/>
          </a:xfrm>
        </p:spPr>
        <p:txBody>
          <a:bodyPr/>
          <a:lstStyle/>
          <a:p>
            <a:r>
              <a:rPr lang="en-US" b="1" dirty="0"/>
              <a:t>We should care because: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B8AB615-E5B0-F12A-1007-C574F2BEC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3889375"/>
          </a:xfrm>
        </p:spPr>
        <p:txBody>
          <a:bodyPr/>
          <a:lstStyle/>
          <a:p>
            <a:pPr lvl="1"/>
            <a:r>
              <a:rPr lang="en-US" sz="2800" dirty="0"/>
              <a:t>Psychological Meaningfulness</a:t>
            </a:r>
          </a:p>
          <a:p>
            <a:pPr lvl="1"/>
            <a:r>
              <a:rPr lang="en-US" sz="2800" dirty="0"/>
              <a:t>Psychological Safety</a:t>
            </a:r>
          </a:p>
          <a:p>
            <a:pPr lvl="1"/>
            <a:r>
              <a:rPr lang="en-US" sz="2800" dirty="0"/>
              <a:t>Psychological Availability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All these affect employee engagement and thus affect retention and the bottom line.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731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37B77-803A-A4EB-9DF0-2AD3B08F3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6470"/>
            <a:ext cx="7886700" cy="11142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B8AB615-E5B0-F12A-1007-C574F2BEC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89375"/>
          </a:xfrm>
        </p:spPr>
        <p:txBody>
          <a:bodyPr/>
          <a:lstStyle/>
          <a:p>
            <a:r>
              <a:rPr lang="en-US" sz="2800" b="1" dirty="0">
                <a:solidFill>
                  <a:srgbClr val="5B5B5B"/>
                </a:solidFill>
              </a:rPr>
              <a:t>For those of you who have programs in place have you assessed Organizational Inclusion, Group Inclusion and Supervisor Inclusion?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5795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2.2.2731"/>
  <p:tag name="SLIDO_PRESENTATION_ID" val="00000000-0000-0000-0000-000000000000"/>
  <p:tag name="SLIDO_EVENT_UUID" val="54e57f28-235e-47da-9eea-74ae07e31990"/>
  <p:tag name="SLIDO_EVENT_SECTION_UUID" val="cb672fd1-8f71-4fbb-89c8-75d31d80fbc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437</TotalTime>
  <Words>543</Words>
  <Application>Microsoft Office PowerPoint</Application>
  <PresentationFormat>On-screen Show (4:3)</PresentationFormat>
  <Paragraphs>70</Paragraphs>
  <Slides>17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Raleway</vt:lpstr>
      <vt:lpstr>Times New Roman</vt:lpstr>
      <vt:lpstr>Office Theme</vt:lpstr>
      <vt:lpstr>  Today’s Initiatives for Diversity, Equity and Inclusion (DEI)</vt:lpstr>
      <vt:lpstr>Beginners Mind-Shoshin</vt:lpstr>
      <vt:lpstr>PowerPoint Presentation</vt:lpstr>
      <vt:lpstr>Goals:</vt:lpstr>
      <vt:lpstr>Define: Diversity-Equity-Inclusion</vt:lpstr>
      <vt:lpstr>PowerPoint Presentation</vt:lpstr>
      <vt:lpstr>Ask yourself:</vt:lpstr>
      <vt:lpstr>We should care because:</vt:lpstr>
      <vt:lpstr>PowerPoint Presentation</vt:lpstr>
      <vt:lpstr>Ask yourself:</vt:lpstr>
      <vt:lpstr>Activity:</vt:lpstr>
      <vt:lpstr>Next Steps:</vt:lpstr>
      <vt:lpstr>How will you measure success?</vt:lpstr>
      <vt:lpstr>Act Like a Scientist!</vt:lpstr>
      <vt:lpstr>Questions?</vt:lpstr>
      <vt:lpstr>Resources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Miller</dc:creator>
  <cp:lastModifiedBy>Cecile Morris</cp:lastModifiedBy>
  <cp:revision>6</cp:revision>
  <dcterms:created xsi:type="dcterms:W3CDTF">2022-04-29T16:24:25Z</dcterms:created>
  <dcterms:modified xsi:type="dcterms:W3CDTF">2022-05-17T18:53:29Z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1.2.2.2731</vt:lpwstr>
  </property>
</Properties>
</file>