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2" r:id="rId3"/>
  </p:sldMasterIdLst>
  <p:notesMasterIdLst>
    <p:notesMasterId r:id="rId25"/>
  </p:notesMasterIdLst>
  <p:sldIdLst>
    <p:sldId id="257" r:id="rId4"/>
    <p:sldId id="318" r:id="rId5"/>
    <p:sldId id="320" r:id="rId6"/>
    <p:sldId id="457" r:id="rId7"/>
    <p:sldId id="458" r:id="rId8"/>
    <p:sldId id="459" r:id="rId9"/>
    <p:sldId id="460" r:id="rId10"/>
    <p:sldId id="475" r:id="rId11"/>
    <p:sldId id="461" r:id="rId12"/>
    <p:sldId id="476" r:id="rId13"/>
    <p:sldId id="353" r:id="rId14"/>
    <p:sldId id="354" r:id="rId15"/>
    <p:sldId id="477" r:id="rId16"/>
    <p:sldId id="356" r:id="rId17"/>
    <p:sldId id="462" r:id="rId18"/>
    <p:sldId id="478" r:id="rId19"/>
    <p:sldId id="465" r:id="rId20"/>
    <p:sldId id="471" r:id="rId21"/>
    <p:sldId id="474" r:id="rId22"/>
    <p:sldId id="479" r:id="rId23"/>
    <p:sldId id="3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D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86" d="100"/>
          <a:sy n="86" d="100"/>
        </p:scale>
        <p:origin x="48" y="42"/>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F558A-6975-4A78-BF7D-4ECED86BF700}" type="datetimeFigureOut">
              <a:rPr lang="en-US" smtClean="0"/>
              <a:t>5/6/2019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B58E6-5991-410E-A7E4-C92BAA9DD540}" type="slidenum">
              <a:rPr lang="en-US" smtClean="0"/>
              <a:t>‹#›</a:t>
            </a:fld>
            <a:endParaRPr lang="en-US"/>
          </a:p>
        </p:txBody>
      </p:sp>
    </p:spTree>
    <p:extLst>
      <p:ext uri="{BB962C8B-B14F-4D97-AF65-F5344CB8AC3E}">
        <p14:creationId xmlns:p14="http://schemas.microsoft.com/office/powerpoint/2010/main" val="254871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sabella.or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thearcofpgc.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Vivian will introduce session and welcome attendees--- then Rudy will introduce himself, </a:t>
            </a:r>
            <a:r>
              <a:rPr lang="en-US" dirty="0" err="1"/>
              <a:t>Servicios</a:t>
            </a:r>
            <a:r>
              <a:rPr lang="en-US" dirty="0"/>
              <a:t> history, programs, mission, then Vivian will continue with NCOA’s mission </a:t>
            </a:r>
          </a:p>
        </p:txBody>
      </p:sp>
      <p:sp>
        <p:nvSpPr>
          <p:cNvPr id="4" name="Slide Number Placeholder 3"/>
          <p:cNvSpPr>
            <a:spLocks noGrp="1"/>
          </p:cNvSpPr>
          <p:nvPr>
            <p:ph type="sldNum" sz="quarter" idx="10"/>
          </p:nvPr>
        </p:nvSpPr>
        <p:spPr/>
        <p:txBody>
          <a:bodyPr/>
          <a:lstStyle/>
          <a:p>
            <a:fld id="{4451790E-1FCD-4589-A6B4-0764C4441A66}" type="slidenum">
              <a:rPr lang="en-US" smtClean="0"/>
              <a:t>1</a:t>
            </a:fld>
            <a:endParaRPr lang="en-US"/>
          </a:p>
        </p:txBody>
      </p:sp>
    </p:spTree>
    <p:extLst>
      <p:ext uri="{BB962C8B-B14F-4D97-AF65-F5344CB8AC3E}">
        <p14:creationId xmlns:p14="http://schemas.microsoft.com/office/powerpoint/2010/main" val="2890878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Only 41% of eligible seniors nationwide are actually enrolled and receiving SNAP benefits. This is in contrast to general population enrolment and has created a “senior SNAP gap.” Some 83 percent of all eligible men, women and children receive SNAP benefits to help supplement their monthly food needs.</a:t>
            </a:r>
          </a:p>
          <a:p>
            <a:endParaRPr lang="en-US" dirty="0"/>
          </a:p>
        </p:txBody>
      </p:sp>
      <p:sp>
        <p:nvSpPr>
          <p:cNvPr id="4" name="Slide Number Placeholder 3"/>
          <p:cNvSpPr>
            <a:spLocks noGrp="1"/>
          </p:cNvSpPr>
          <p:nvPr>
            <p:ph type="sldNum" sz="quarter" idx="10"/>
          </p:nvPr>
        </p:nvSpPr>
        <p:spPr/>
        <p:txBody>
          <a:bodyPr/>
          <a:lstStyle/>
          <a:p>
            <a:fld id="{5DADA8AD-698D-444A-82A1-27588ABEAAD4}" type="slidenum">
              <a:rPr lang="en-US" smtClean="0"/>
              <a:pPr/>
              <a:t>11</a:t>
            </a:fld>
            <a:endParaRPr lang="en-US" dirty="0"/>
          </a:p>
        </p:txBody>
      </p:sp>
    </p:spTree>
    <p:extLst>
      <p:ext uri="{BB962C8B-B14F-4D97-AF65-F5344CB8AC3E}">
        <p14:creationId xmlns:p14="http://schemas.microsoft.com/office/powerpoint/2010/main" val="314913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Rudy – will provide an overview of the SNAP opportunity as applied to </a:t>
            </a:r>
            <a:r>
              <a:rPr lang="en-US" dirty="0" err="1"/>
              <a:t>Servicios</a:t>
            </a:r>
            <a:r>
              <a:rPr lang="en-US" dirty="0"/>
              <a:t>, the length of the opportunity, the way we were connected and how NCOA is working to connect with key leaders and organizations who focus on the communities most vulnerable.</a:t>
            </a:r>
          </a:p>
        </p:txBody>
      </p:sp>
      <p:sp>
        <p:nvSpPr>
          <p:cNvPr id="4" name="Slide Number Placeholder 3"/>
          <p:cNvSpPr>
            <a:spLocks noGrp="1"/>
          </p:cNvSpPr>
          <p:nvPr>
            <p:ph type="sldNum" sz="quarter" idx="5"/>
          </p:nvPr>
        </p:nvSpPr>
        <p:spPr/>
        <p:txBody>
          <a:bodyPr/>
          <a:lstStyle/>
          <a:p>
            <a:fld id="{22CB58E6-5991-410E-A7E4-C92BAA9DD540}" type="slidenum">
              <a:rPr lang="en-US" smtClean="0"/>
              <a:t>13</a:t>
            </a:fld>
            <a:endParaRPr lang="en-US"/>
          </a:p>
        </p:txBody>
      </p:sp>
    </p:spTree>
    <p:extLst>
      <p:ext uri="{BB962C8B-B14F-4D97-AF65-F5344CB8AC3E}">
        <p14:creationId xmlns:p14="http://schemas.microsoft.com/office/powerpoint/2010/main" val="3891774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kern="1200" dirty="0">
                <a:solidFill>
                  <a:schemeClr val="tx1"/>
                </a:solidFill>
                <a:effectLst/>
                <a:latin typeface="+mn-lt"/>
                <a:ea typeface="+mn-ea"/>
                <a:cs typeface="+mn-cs"/>
              </a:rPr>
              <a:t>Vivian</a:t>
            </a:r>
          </a:p>
        </p:txBody>
      </p:sp>
      <p:sp>
        <p:nvSpPr>
          <p:cNvPr id="4" name="Slide Number Placeholder 3"/>
          <p:cNvSpPr>
            <a:spLocks noGrp="1"/>
          </p:cNvSpPr>
          <p:nvPr>
            <p:ph type="sldNum" sz="quarter" idx="10"/>
          </p:nvPr>
        </p:nvSpPr>
        <p:spPr/>
        <p:txBody>
          <a:bodyPr/>
          <a:lstStyle/>
          <a:p>
            <a:fld id="{5DADA8AD-698D-444A-82A1-27588ABEAAD4}" type="slidenum">
              <a:rPr lang="en-US" smtClean="0"/>
              <a:pPr/>
              <a:t>15</a:t>
            </a:fld>
            <a:endParaRPr lang="en-US" dirty="0"/>
          </a:p>
        </p:txBody>
      </p:sp>
    </p:spTree>
    <p:extLst>
      <p:ext uri="{BB962C8B-B14F-4D97-AF65-F5344CB8AC3E}">
        <p14:creationId xmlns:p14="http://schemas.microsoft.com/office/powerpoint/2010/main" val="39111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kern="1200" dirty="0">
                <a:solidFill>
                  <a:schemeClr val="tx1"/>
                </a:solidFill>
                <a:effectLst/>
                <a:latin typeface="+mn-lt"/>
                <a:ea typeface="+mn-ea"/>
                <a:cs typeface="+mn-cs"/>
              </a:rPr>
              <a:t>Vivian</a:t>
            </a:r>
          </a:p>
        </p:txBody>
      </p:sp>
      <p:sp>
        <p:nvSpPr>
          <p:cNvPr id="4" name="Slide Number Placeholder 3"/>
          <p:cNvSpPr>
            <a:spLocks noGrp="1"/>
          </p:cNvSpPr>
          <p:nvPr>
            <p:ph type="sldNum" sz="quarter" idx="10"/>
          </p:nvPr>
        </p:nvSpPr>
        <p:spPr/>
        <p:txBody>
          <a:bodyPr/>
          <a:lstStyle/>
          <a:p>
            <a:fld id="{5DADA8AD-698D-444A-82A1-27588ABEAAD4}" type="slidenum">
              <a:rPr lang="en-US" smtClean="0"/>
              <a:pPr/>
              <a:t>16</a:t>
            </a:fld>
            <a:endParaRPr lang="en-US" dirty="0"/>
          </a:p>
        </p:txBody>
      </p:sp>
    </p:spTree>
    <p:extLst>
      <p:ext uri="{BB962C8B-B14F-4D97-AF65-F5344CB8AC3E}">
        <p14:creationId xmlns:p14="http://schemas.microsoft.com/office/powerpoint/2010/main" val="218802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ADA8AD-698D-444A-82A1-27588ABEAAD4}" type="slidenum">
              <a:rPr lang="en-US" smtClean="0"/>
              <a:pPr/>
              <a:t>17</a:t>
            </a:fld>
            <a:endParaRPr lang="en-US" dirty="0"/>
          </a:p>
        </p:txBody>
      </p:sp>
    </p:spTree>
    <p:extLst>
      <p:ext uri="{BB962C8B-B14F-4D97-AF65-F5344CB8AC3E}">
        <p14:creationId xmlns:p14="http://schemas.microsoft.com/office/powerpoint/2010/main" val="357085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Vivian:</a:t>
            </a:r>
          </a:p>
          <a:p>
            <a:pPr marL="342900" indent="-228600">
              <a:lnSpc>
                <a:spcPct val="120000"/>
              </a:lnSpc>
            </a:pPr>
            <a:r>
              <a:rPr lang="en-US" sz="1100" dirty="0"/>
              <a:t>Collaborative leadership; “Rising tides lift all boats”</a:t>
            </a:r>
          </a:p>
          <a:p>
            <a:pPr marL="342900" indent="-228600">
              <a:lnSpc>
                <a:spcPct val="120000"/>
              </a:lnSpc>
            </a:pPr>
            <a:r>
              <a:rPr lang="en-US" sz="1100" dirty="0"/>
              <a:t>Mobilizing communities embeds brand awareness in the lives of everyday people</a:t>
            </a:r>
          </a:p>
          <a:p>
            <a:pPr marL="342900" indent="-228600">
              <a:lnSpc>
                <a:spcPct val="120000"/>
              </a:lnSpc>
            </a:pPr>
            <a:r>
              <a:rPr lang="en-US" sz="1100" dirty="0"/>
              <a:t>Familiarity with communities and contextual constraints provides opportunities to identify shared values</a:t>
            </a:r>
          </a:p>
          <a:p>
            <a:pPr marL="342900" indent="-228600">
              <a:lnSpc>
                <a:spcPct val="120000"/>
              </a:lnSpc>
            </a:pPr>
            <a:r>
              <a:rPr lang="en-US" sz="1100" dirty="0"/>
              <a:t>The opportunity for those outside the sector and or business, to identify opportunities for addressing societal problems</a:t>
            </a:r>
          </a:p>
          <a:p>
            <a:pPr marL="342900" indent="-228600">
              <a:lnSpc>
                <a:spcPct val="120000"/>
              </a:lnSpc>
            </a:pPr>
            <a:r>
              <a:rPr lang="en-US" sz="1100" dirty="0"/>
              <a:t>They matter most when they emphasize </a:t>
            </a:r>
            <a:r>
              <a:rPr lang="en-US" sz="1100" i="1" dirty="0"/>
              <a:t>transformation over transaction</a:t>
            </a:r>
            <a:endParaRPr lang="en-US" sz="1100" dirty="0"/>
          </a:p>
          <a:p>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ADA8AD-698D-444A-82A1-27588ABEAAD4}" type="slidenum">
              <a:rPr lang="en-US" smtClean="0"/>
              <a:pPr/>
              <a:t>18</a:t>
            </a:fld>
            <a:endParaRPr lang="en-US" dirty="0"/>
          </a:p>
        </p:txBody>
      </p:sp>
    </p:spTree>
    <p:extLst>
      <p:ext uri="{BB962C8B-B14F-4D97-AF65-F5344CB8AC3E}">
        <p14:creationId xmlns:p14="http://schemas.microsoft.com/office/powerpoint/2010/main" val="46209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Lura – </a:t>
            </a:r>
          </a:p>
          <a:p>
            <a:r>
              <a:rPr lang="en-US" dirty="0"/>
              <a:t>Highlights</a:t>
            </a:r>
          </a:p>
          <a:p>
            <a:pPr lvl="0"/>
            <a:r>
              <a:rPr lang="en-US" dirty="0"/>
              <a:t>Plenary sessions focused on the aging experience for American women</a:t>
            </a:r>
          </a:p>
          <a:p>
            <a:pPr lvl="0"/>
            <a:r>
              <a:rPr lang="en-US" dirty="0"/>
              <a:t>Educational sessions featuring best practices in evidence-based healthy aging programs, benefits outreach and enrollment, and senior center programming</a:t>
            </a:r>
          </a:p>
          <a:p>
            <a:pPr lvl="0"/>
            <a:r>
              <a:rPr lang="en-US" dirty="0"/>
              <a:t>Awards recognizing leaders championing older adults and every person’s right to age well</a:t>
            </a:r>
          </a:p>
          <a:p>
            <a:pPr lvl="0"/>
            <a:r>
              <a:rPr lang="en-US" dirty="0"/>
              <a:t>Capitol Hill Day to educate your members of Congress</a:t>
            </a:r>
          </a:p>
          <a:p>
            <a:pPr lvl="0"/>
            <a:r>
              <a:rPr lang="en-US" dirty="0"/>
              <a:t>Networking and social events</a:t>
            </a:r>
          </a:p>
          <a:p>
            <a:pPr lvl="0"/>
            <a:r>
              <a:rPr lang="en-US" dirty="0"/>
              <a:t>Expo Hall</a:t>
            </a:r>
          </a:p>
          <a:p>
            <a:pPr lvl="0"/>
            <a:r>
              <a:rPr lang="en-US" dirty="0"/>
              <a:t>And more …</a:t>
            </a:r>
          </a:p>
          <a:p>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ADA8AD-698D-444A-82A1-27588ABEAAD4}" type="slidenum">
              <a:rPr lang="en-US" smtClean="0"/>
              <a:pPr/>
              <a:t>19</a:t>
            </a:fld>
            <a:endParaRPr lang="en-US" dirty="0"/>
          </a:p>
        </p:txBody>
      </p:sp>
    </p:spTree>
    <p:extLst>
      <p:ext uri="{BB962C8B-B14F-4D97-AF65-F5344CB8AC3E}">
        <p14:creationId xmlns:p14="http://schemas.microsoft.com/office/powerpoint/2010/main" val="3253877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Lura – </a:t>
            </a:r>
          </a:p>
          <a:p>
            <a:r>
              <a:rPr lang="en-US" dirty="0"/>
              <a:t>Highlights</a:t>
            </a:r>
          </a:p>
          <a:p>
            <a:pPr lvl="0"/>
            <a:r>
              <a:rPr lang="en-US" dirty="0"/>
              <a:t>Plenary sessions focused on the aging experience for American women</a:t>
            </a:r>
          </a:p>
          <a:p>
            <a:pPr lvl="0"/>
            <a:r>
              <a:rPr lang="en-US" dirty="0"/>
              <a:t>Educational sessions featuring best practices in evidence-based healthy aging programs, benefits outreach and enrollment, and senior center programming</a:t>
            </a:r>
          </a:p>
          <a:p>
            <a:pPr lvl="0"/>
            <a:r>
              <a:rPr lang="en-US" dirty="0"/>
              <a:t>Awards recognizing leaders championing older adults and every person’s right to age well</a:t>
            </a:r>
          </a:p>
          <a:p>
            <a:pPr lvl="0"/>
            <a:r>
              <a:rPr lang="en-US" dirty="0"/>
              <a:t>Capitol Hill Day to educate your members of Congress</a:t>
            </a:r>
          </a:p>
          <a:p>
            <a:pPr lvl="0"/>
            <a:r>
              <a:rPr lang="en-US" dirty="0"/>
              <a:t>Networking and social events</a:t>
            </a:r>
          </a:p>
          <a:p>
            <a:pPr lvl="0"/>
            <a:r>
              <a:rPr lang="en-US" dirty="0"/>
              <a:t>Expo Hall</a:t>
            </a:r>
          </a:p>
          <a:p>
            <a:pPr lvl="0"/>
            <a:r>
              <a:rPr lang="en-US" dirty="0"/>
              <a:t>And more …</a:t>
            </a:r>
          </a:p>
          <a:p>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ADA8AD-698D-444A-82A1-27588ABEAAD4}" type="slidenum">
              <a:rPr lang="en-US" smtClean="0"/>
              <a:pPr/>
              <a:t>20</a:t>
            </a:fld>
            <a:endParaRPr lang="en-US" dirty="0"/>
          </a:p>
        </p:txBody>
      </p:sp>
    </p:spTree>
    <p:extLst>
      <p:ext uri="{BB962C8B-B14F-4D97-AF65-F5344CB8AC3E}">
        <p14:creationId xmlns:p14="http://schemas.microsoft.com/office/powerpoint/2010/main" val="149948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Lura</a:t>
            </a:r>
          </a:p>
        </p:txBody>
      </p:sp>
      <p:sp>
        <p:nvSpPr>
          <p:cNvPr id="4" name="Slide Number Placeholder 3"/>
          <p:cNvSpPr>
            <a:spLocks noGrp="1"/>
          </p:cNvSpPr>
          <p:nvPr>
            <p:ph type="sldNum" sz="quarter" idx="10"/>
          </p:nvPr>
        </p:nvSpPr>
        <p:spPr/>
        <p:txBody>
          <a:bodyPr/>
          <a:lstStyle/>
          <a:p>
            <a:fld id="{22CB58E6-5991-410E-A7E4-C92BAA9DD540}" type="slidenum">
              <a:rPr lang="en-US" smtClean="0"/>
              <a:t>2</a:t>
            </a:fld>
            <a:endParaRPr lang="en-US"/>
          </a:p>
        </p:txBody>
      </p:sp>
    </p:spTree>
    <p:extLst>
      <p:ext uri="{BB962C8B-B14F-4D97-AF65-F5344CB8AC3E}">
        <p14:creationId xmlns:p14="http://schemas.microsoft.com/office/powerpoint/2010/main" val="349817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Lura</a:t>
            </a:r>
          </a:p>
        </p:txBody>
      </p:sp>
      <p:sp>
        <p:nvSpPr>
          <p:cNvPr id="4" name="Slide Number Placeholder 3"/>
          <p:cNvSpPr>
            <a:spLocks noGrp="1"/>
          </p:cNvSpPr>
          <p:nvPr>
            <p:ph type="sldNum" sz="quarter" idx="10"/>
          </p:nvPr>
        </p:nvSpPr>
        <p:spPr/>
        <p:txBody>
          <a:bodyPr/>
          <a:lstStyle/>
          <a:p>
            <a:fld id="{22CB58E6-5991-410E-A7E4-C92BAA9DD540}" type="slidenum">
              <a:rPr lang="en-US" smtClean="0"/>
              <a:t>3</a:t>
            </a:fld>
            <a:endParaRPr lang="en-US"/>
          </a:p>
        </p:txBody>
      </p:sp>
    </p:spTree>
    <p:extLst>
      <p:ext uri="{BB962C8B-B14F-4D97-AF65-F5344CB8AC3E}">
        <p14:creationId xmlns:p14="http://schemas.microsoft.com/office/powerpoint/2010/main" val="159924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Lura</a:t>
            </a:r>
          </a:p>
        </p:txBody>
      </p:sp>
      <p:sp>
        <p:nvSpPr>
          <p:cNvPr id="4" name="Slide Number Placeholder 3"/>
          <p:cNvSpPr>
            <a:spLocks noGrp="1"/>
          </p:cNvSpPr>
          <p:nvPr>
            <p:ph type="sldNum" sz="quarter" idx="10"/>
          </p:nvPr>
        </p:nvSpPr>
        <p:spPr/>
        <p:txBody>
          <a:bodyPr/>
          <a:lstStyle/>
          <a:p>
            <a:fld id="{22CB58E6-5991-410E-A7E4-C92BAA9DD540}" type="slidenum">
              <a:rPr lang="en-US" smtClean="0"/>
              <a:t>4</a:t>
            </a:fld>
            <a:endParaRPr lang="en-US"/>
          </a:p>
        </p:txBody>
      </p:sp>
    </p:spTree>
    <p:extLst>
      <p:ext uri="{BB962C8B-B14F-4D97-AF65-F5344CB8AC3E}">
        <p14:creationId xmlns:p14="http://schemas.microsoft.com/office/powerpoint/2010/main" val="402783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DA8AD-698D-444A-82A1-27588ABEAAD4}" type="slidenum">
              <a:rPr lang="en-US" smtClean="0"/>
              <a:pPr/>
              <a:t>5</a:t>
            </a:fld>
            <a:endParaRPr lang="en-US" dirty="0"/>
          </a:p>
        </p:txBody>
      </p:sp>
    </p:spTree>
    <p:extLst>
      <p:ext uri="{BB962C8B-B14F-4D97-AF65-F5344CB8AC3E}">
        <p14:creationId xmlns:p14="http://schemas.microsoft.com/office/powerpoint/2010/main" val="215864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Lura-</a:t>
            </a:r>
          </a:p>
          <a:p>
            <a:r>
              <a:rPr lang="en-US" dirty="0"/>
              <a:t>The shaded states represent where BECs currently serve. Some only operate in specific counties/communities, while others are statewide</a:t>
            </a:r>
          </a:p>
        </p:txBody>
      </p:sp>
      <p:sp>
        <p:nvSpPr>
          <p:cNvPr id="4" name="Slide Number Placeholder 3"/>
          <p:cNvSpPr>
            <a:spLocks noGrp="1"/>
          </p:cNvSpPr>
          <p:nvPr>
            <p:ph type="sldNum" sz="quarter" idx="10"/>
          </p:nvPr>
        </p:nvSpPr>
        <p:spPr/>
        <p:txBody>
          <a:bodyPr/>
          <a:lstStyle/>
          <a:p>
            <a:fld id="{5DADA8AD-698D-444A-82A1-27588ABEAAD4}" type="slidenum">
              <a:rPr lang="en-US" smtClean="0"/>
              <a:pPr/>
              <a:t>6</a:t>
            </a:fld>
            <a:endParaRPr lang="en-US" dirty="0"/>
          </a:p>
        </p:txBody>
      </p:sp>
    </p:spTree>
    <p:extLst>
      <p:ext uri="{BB962C8B-B14F-4D97-AF65-F5344CB8AC3E}">
        <p14:creationId xmlns:p14="http://schemas.microsoft.com/office/powerpoint/2010/main" val="249408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Lura-</a:t>
            </a:r>
          </a:p>
          <a:p>
            <a:r>
              <a:rPr lang="en-US" dirty="0"/>
              <a:t>There’s no cookie cutter formula for what makes a good BEC. Some are small community-based non-profits while others are part of larger networks of state agencies providing aging services. All of them are committed to serving vulnerable populations and connecting them to the programs they may be eligible for—and many go above and beyond that to link their clients to other sources of support in the community, such as housing, transportation, food pantries</a:t>
            </a:r>
          </a:p>
        </p:txBody>
      </p:sp>
      <p:sp>
        <p:nvSpPr>
          <p:cNvPr id="4" name="Slide Number Placeholder 3"/>
          <p:cNvSpPr>
            <a:spLocks noGrp="1"/>
          </p:cNvSpPr>
          <p:nvPr>
            <p:ph type="sldNum" sz="quarter" idx="10"/>
          </p:nvPr>
        </p:nvSpPr>
        <p:spPr/>
        <p:txBody>
          <a:bodyPr/>
          <a:lstStyle/>
          <a:p>
            <a:fld id="{5DADA8AD-698D-444A-82A1-27588ABEAAD4}" type="slidenum">
              <a:rPr lang="en-US" smtClean="0"/>
              <a:pPr/>
              <a:t>7</a:t>
            </a:fld>
            <a:endParaRPr lang="en-US" dirty="0"/>
          </a:p>
        </p:txBody>
      </p:sp>
    </p:spTree>
    <p:extLst>
      <p:ext uri="{BB962C8B-B14F-4D97-AF65-F5344CB8AC3E}">
        <p14:creationId xmlns:p14="http://schemas.microsoft.com/office/powerpoint/2010/main" val="267787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dirty="0"/>
              <a:t>Lura-</a:t>
            </a:r>
          </a:p>
          <a:p>
            <a:r>
              <a:rPr lang="en-US" sz="1100" dirty="0"/>
              <a:t>Our BECs have taught us some great lessons about forging partnerships and expanding outreach to communities.</a:t>
            </a:r>
          </a:p>
          <a:p>
            <a:r>
              <a:rPr lang="en-US" sz="1100" dirty="0"/>
              <a:t>Trust building example: At </a:t>
            </a:r>
            <a:r>
              <a:rPr lang="en-US" sz="1100" dirty="0">
                <a:hlinkClick r:id="rId3"/>
              </a:rPr>
              <a:t>Isabella Geriatric Center</a:t>
            </a:r>
            <a:r>
              <a:rPr lang="en-US" sz="1100" dirty="0"/>
              <a:t> in New York City, benefits specialists attempted to bring “SNAP on the Road” at several senior centers to help older adults apply for the Supplemental Nutrition Assistance Program. However, insufficient time was spent gaining the trust of the people living in the senior center communities and the project goals were not met. Carol Ban, Director of Aging in Place Programs at Isabella noted, “It would have been more effective to simplify the approach by focusing on one senior center, with a steady weekly presence, and engaging the community to build trust.”</a:t>
            </a:r>
          </a:p>
          <a:p>
            <a:endParaRPr lang="en-US" sz="1100" dirty="0"/>
          </a:p>
          <a:p>
            <a:r>
              <a:rPr lang="en-US" sz="1100" dirty="0"/>
              <a:t>Consumer advisory committee: Rio Arriba/Northern New Mexico BEC did this to better understand the needs of their Spanish speaking and Native American clients. The Senior Advisory Committee holds listening sessions to gather community input about their needs</a:t>
            </a:r>
          </a:p>
          <a:p>
            <a:endParaRPr lang="en-US" sz="1100" dirty="0"/>
          </a:p>
          <a:p>
            <a:r>
              <a:rPr lang="en-US" sz="1100" dirty="0"/>
              <a:t>Partners example: </a:t>
            </a:r>
            <a:r>
              <a:rPr lang="en-US" sz="1100" dirty="0">
                <a:hlinkClick r:id="rId4"/>
              </a:rPr>
              <a:t>The Arc of Prince George’s County</a:t>
            </a:r>
            <a:r>
              <a:rPr lang="en-US" sz="1100" dirty="0"/>
              <a:t> (PGC) in Maryland had three established grant partners under their BEC and believed that with a reach of 10,000 potential beneficiaries, these partners would bring in at least 75% of their referrals. However, when the referrals weren’t coming in the Arc of PGC realized that partners needed more support and guidance.</a:t>
            </a:r>
          </a:p>
          <a:p>
            <a:r>
              <a:rPr lang="en-US" sz="1100" dirty="0"/>
              <a:t>“Due to high turnover rates for case managers within our grant partner agencies, we needed to do multiple follow-up and face-to-face trainings at their staff meetings.”</a:t>
            </a:r>
          </a:p>
        </p:txBody>
      </p:sp>
      <p:sp>
        <p:nvSpPr>
          <p:cNvPr id="4" name="Slide Number Placeholder 3"/>
          <p:cNvSpPr>
            <a:spLocks noGrp="1"/>
          </p:cNvSpPr>
          <p:nvPr>
            <p:ph type="sldNum" sz="quarter" idx="10"/>
          </p:nvPr>
        </p:nvSpPr>
        <p:spPr/>
        <p:txBody>
          <a:bodyPr/>
          <a:lstStyle/>
          <a:p>
            <a:fld id="{5DADA8AD-698D-444A-82A1-27588ABEAAD4}" type="slidenum">
              <a:rPr lang="en-US" smtClean="0"/>
              <a:pPr/>
              <a:t>9</a:t>
            </a:fld>
            <a:endParaRPr lang="en-US" dirty="0"/>
          </a:p>
        </p:txBody>
      </p:sp>
    </p:spTree>
    <p:extLst>
      <p:ext uri="{BB962C8B-B14F-4D97-AF65-F5344CB8AC3E}">
        <p14:creationId xmlns:p14="http://schemas.microsoft.com/office/powerpoint/2010/main" val="331395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Rudy will provide an overview of </a:t>
            </a:r>
            <a:r>
              <a:rPr lang="en-US" sz="1100" dirty="0" err="1"/>
              <a:t>Servicios</a:t>
            </a:r>
            <a:r>
              <a:rPr lang="en-US" sz="1100" dirty="0"/>
              <a:t>’ programs and focus areas- how they work to lift up communities </a:t>
            </a:r>
          </a:p>
        </p:txBody>
      </p:sp>
      <p:sp>
        <p:nvSpPr>
          <p:cNvPr id="4" name="Slide Number Placeholder 3"/>
          <p:cNvSpPr>
            <a:spLocks noGrp="1"/>
          </p:cNvSpPr>
          <p:nvPr>
            <p:ph type="sldNum" sz="quarter" idx="10"/>
          </p:nvPr>
        </p:nvSpPr>
        <p:spPr/>
        <p:txBody>
          <a:bodyPr/>
          <a:lstStyle/>
          <a:p>
            <a:fld id="{5DADA8AD-698D-444A-82A1-27588ABEAAD4}" type="slidenum">
              <a:rPr lang="en-US" smtClean="0"/>
              <a:pPr/>
              <a:t>10</a:t>
            </a:fld>
            <a:endParaRPr lang="en-US" dirty="0"/>
          </a:p>
        </p:txBody>
      </p:sp>
    </p:spTree>
    <p:extLst>
      <p:ext uri="{BB962C8B-B14F-4D97-AF65-F5344CB8AC3E}">
        <p14:creationId xmlns:p14="http://schemas.microsoft.com/office/powerpoint/2010/main" val="69876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68F1-0A47-4640-9DED-9CC5B3A3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4A473D-937D-450F-91C5-23DEBC7A8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1F4C4B-C9FC-4F37-B5D0-7F0069727C80}"/>
              </a:ext>
            </a:extLst>
          </p:cNvPr>
          <p:cNvSpPr>
            <a:spLocks noGrp="1"/>
          </p:cNvSpPr>
          <p:nvPr>
            <p:ph type="dt" sz="half" idx="10"/>
          </p:nvPr>
        </p:nvSpPr>
        <p:spPr/>
        <p:txBody>
          <a:bodyPr/>
          <a:lstStyle/>
          <a:p>
            <a:fld id="{02F20E6E-F01B-4C78-ABC5-BEFD53C0DDE2}" type="datetimeFigureOut">
              <a:rPr lang="en-US" smtClean="0"/>
              <a:t>5/6/2019</a:t>
            </a:fld>
            <a:endParaRPr lang="en-US"/>
          </a:p>
        </p:txBody>
      </p:sp>
      <p:sp>
        <p:nvSpPr>
          <p:cNvPr id="5" name="Footer Placeholder 4">
            <a:extLst>
              <a:ext uri="{FF2B5EF4-FFF2-40B4-BE49-F238E27FC236}">
                <a16:creationId xmlns:a16="http://schemas.microsoft.com/office/drawing/2014/main" id="{C3BDA089-5AD1-4678-8D03-B466DF2DD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6D793-2C7E-412D-8223-F4CB7608F494}"/>
              </a:ext>
            </a:extLst>
          </p:cNvPr>
          <p:cNvSpPr>
            <a:spLocks noGrp="1"/>
          </p:cNvSpPr>
          <p:nvPr>
            <p:ph type="sldNum" sz="quarter" idx="12"/>
          </p:nvPr>
        </p:nvSpPr>
        <p:spPr/>
        <p:txBody>
          <a:bodyPr/>
          <a:lstStyle/>
          <a:p>
            <a:fld id="{33F68C8D-A039-4D18-8D9B-883E2DBD242C}" type="slidenum">
              <a:rPr lang="en-US" smtClean="0"/>
              <a:t>‹#›</a:t>
            </a:fld>
            <a:endParaRPr lang="en-US"/>
          </a:p>
        </p:txBody>
      </p:sp>
    </p:spTree>
    <p:extLst>
      <p:ext uri="{BB962C8B-B14F-4D97-AF65-F5344CB8AC3E}">
        <p14:creationId xmlns:p14="http://schemas.microsoft.com/office/powerpoint/2010/main" val="241899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1BA8-C466-497D-BCC9-A6CA655551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8F3AFA-702B-4A24-9789-4E103C3F67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4F975-127E-41BC-BCE3-DD9D4E7EDDB3}"/>
              </a:ext>
            </a:extLst>
          </p:cNvPr>
          <p:cNvSpPr>
            <a:spLocks noGrp="1"/>
          </p:cNvSpPr>
          <p:nvPr>
            <p:ph type="dt" sz="half" idx="10"/>
          </p:nvPr>
        </p:nvSpPr>
        <p:spPr/>
        <p:txBody>
          <a:bodyPr/>
          <a:lstStyle/>
          <a:p>
            <a:fld id="{02F20E6E-F01B-4C78-ABC5-BEFD53C0DDE2}" type="datetimeFigureOut">
              <a:rPr lang="en-US" smtClean="0"/>
              <a:t>5/6/2019</a:t>
            </a:fld>
            <a:endParaRPr lang="en-US"/>
          </a:p>
        </p:txBody>
      </p:sp>
      <p:sp>
        <p:nvSpPr>
          <p:cNvPr id="5" name="Footer Placeholder 4">
            <a:extLst>
              <a:ext uri="{FF2B5EF4-FFF2-40B4-BE49-F238E27FC236}">
                <a16:creationId xmlns:a16="http://schemas.microsoft.com/office/drawing/2014/main" id="{4E3E5870-B347-4590-BA23-D5E6C073B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C5F78-FD85-4BCE-B6D6-F58B3DF1D0F2}"/>
              </a:ext>
            </a:extLst>
          </p:cNvPr>
          <p:cNvSpPr>
            <a:spLocks noGrp="1"/>
          </p:cNvSpPr>
          <p:nvPr>
            <p:ph type="sldNum" sz="quarter" idx="12"/>
          </p:nvPr>
        </p:nvSpPr>
        <p:spPr/>
        <p:txBody>
          <a:bodyPr/>
          <a:lstStyle/>
          <a:p>
            <a:fld id="{33F68C8D-A039-4D18-8D9B-883E2DBD242C}" type="slidenum">
              <a:rPr lang="en-US" smtClean="0"/>
              <a:t>‹#›</a:t>
            </a:fld>
            <a:endParaRPr lang="en-US"/>
          </a:p>
        </p:txBody>
      </p:sp>
    </p:spTree>
    <p:extLst>
      <p:ext uri="{BB962C8B-B14F-4D97-AF65-F5344CB8AC3E}">
        <p14:creationId xmlns:p14="http://schemas.microsoft.com/office/powerpoint/2010/main" val="48157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BE70A3-BA97-40C4-822D-7927434975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825205-1EFE-40EE-AFEB-AAA370B4CD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7C387-9B5E-49D7-B52E-749636D105A8}"/>
              </a:ext>
            </a:extLst>
          </p:cNvPr>
          <p:cNvSpPr>
            <a:spLocks noGrp="1"/>
          </p:cNvSpPr>
          <p:nvPr>
            <p:ph type="dt" sz="half" idx="10"/>
          </p:nvPr>
        </p:nvSpPr>
        <p:spPr/>
        <p:txBody>
          <a:bodyPr/>
          <a:lstStyle/>
          <a:p>
            <a:fld id="{02F20E6E-F01B-4C78-ABC5-BEFD53C0DDE2}" type="datetimeFigureOut">
              <a:rPr lang="en-US" smtClean="0"/>
              <a:t>5/6/2019</a:t>
            </a:fld>
            <a:endParaRPr lang="en-US"/>
          </a:p>
        </p:txBody>
      </p:sp>
      <p:sp>
        <p:nvSpPr>
          <p:cNvPr id="5" name="Footer Placeholder 4">
            <a:extLst>
              <a:ext uri="{FF2B5EF4-FFF2-40B4-BE49-F238E27FC236}">
                <a16:creationId xmlns:a16="http://schemas.microsoft.com/office/drawing/2014/main" id="{27B045B5-92BB-42D8-AB7D-617915242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288DA-F33F-4BEC-BBAC-AE6CC20C273C}"/>
              </a:ext>
            </a:extLst>
          </p:cNvPr>
          <p:cNvSpPr>
            <a:spLocks noGrp="1"/>
          </p:cNvSpPr>
          <p:nvPr>
            <p:ph type="sldNum" sz="quarter" idx="12"/>
          </p:nvPr>
        </p:nvSpPr>
        <p:spPr/>
        <p:txBody>
          <a:bodyPr/>
          <a:lstStyle/>
          <a:p>
            <a:fld id="{33F68C8D-A039-4D18-8D9B-883E2DBD242C}" type="slidenum">
              <a:rPr lang="en-US" smtClean="0"/>
              <a:t>‹#›</a:t>
            </a:fld>
            <a:endParaRPr lang="en-US"/>
          </a:p>
        </p:txBody>
      </p:sp>
    </p:spTree>
    <p:extLst>
      <p:ext uri="{BB962C8B-B14F-4D97-AF65-F5344CB8AC3E}">
        <p14:creationId xmlns:p14="http://schemas.microsoft.com/office/powerpoint/2010/main" val="355574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C7289-0920-494E-A8C7-25FDD1A43039}"/>
              </a:ext>
            </a:extLst>
          </p:cNvPr>
          <p:cNvSpPr/>
          <p:nvPr userDrawn="1"/>
        </p:nvSpPr>
        <p:spPr>
          <a:xfrm>
            <a:off x="447556" y="-1"/>
            <a:ext cx="11107752" cy="685800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E9D21194-1A02-41AF-9971-5C967FE017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7" name="Picture 16">
            <a:extLst>
              <a:ext uri="{FF2B5EF4-FFF2-40B4-BE49-F238E27FC236}">
                <a16:creationId xmlns:a16="http://schemas.microsoft.com/office/drawing/2014/main" id="{8681E4F7-431C-40D1-A630-5ACEE4EAF2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0247" y="3453589"/>
            <a:ext cx="2885447" cy="808737"/>
          </a:xfrm>
          <a:prstGeom prst="rect">
            <a:avLst/>
          </a:prstGeom>
        </p:spPr>
      </p:pic>
      <p:sp>
        <p:nvSpPr>
          <p:cNvPr id="2" name="Title 1"/>
          <p:cNvSpPr>
            <a:spLocks noGrp="1"/>
          </p:cNvSpPr>
          <p:nvPr>
            <p:ph type="title"/>
          </p:nvPr>
        </p:nvSpPr>
        <p:spPr>
          <a:xfrm>
            <a:off x="4537275" y="847474"/>
            <a:ext cx="7407799" cy="5572617"/>
          </a:xfrm>
          <a:prstGeom prst="rect">
            <a:avLst/>
          </a:prstGeom>
        </p:spPr>
        <p:txBody>
          <a:bodyPr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15752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770" y="109149"/>
            <a:ext cx="11619804" cy="849955"/>
          </a:xfrm>
          <a:prstGeom prst="rect">
            <a:avLst/>
          </a:prstGeom>
        </p:spPr>
        <p:txBody>
          <a:bodyPr vert="horz">
            <a:normAutofit/>
          </a:bodyPr>
          <a:lstStyle>
            <a:lvl1pPr algn="l">
              <a:defRPr sz="4267"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7" name="Text Placeholder 6"/>
          <p:cNvSpPr>
            <a:spLocks noGrp="1"/>
          </p:cNvSpPr>
          <p:nvPr>
            <p:ph type="body" sz="quarter" idx="10"/>
          </p:nvPr>
        </p:nvSpPr>
        <p:spPr>
          <a:xfrm>
            <a:off x="457204" y="1183130"/>
            <a:ext cx="11619369" cy="5200477"/>
          </a:xfrm>
          <a:prstGeom prst="rect">
            <a:avLst/>
          </a:prstGeom>
        </p:spPr>
        <p:txBody>
          <a:bodyPr vert="horz">
            <a:normAutofit/>
          </a:bodyPr>
          <a:lstStyle>
            <a:lvl1pPr marL="457165" indent="-457165">
              <a:buClr>
                <a:schemeClr val="tx2"/>
              </a:buClr>
              <a:buFont typeface="Arial" panose="020B0604020202020204" pitchFamily="34" charset="0"/>
              <a:buChar char="•"/>
              <a:defRPr sz="4800" b="0" i="0">
                <a:solidFill>
                  <a:schemeClr val="tx2"/>
                </a:solidFill>
                <a:latin typeface="Arial" panose="020B0604020202020204" pitchFamily="34" charset="0"/>
                <a:cs typeface="Arial" panose="020B0604020202020204" pitchFamily="34" charset="0"/>
              </a:defRPr>
            </a:lvl1pPr>
            <a:lvl2pPr marL="990526" indent="-380973">
              <a:buClr>
                <a:schemeClr val="tx2"/>
              </a:buClr>
              <a:buSzPct val="60000"/>
              <a:buFont typeface="Courier New" panose="02070309020205020404" pitchFamily="49" charset="0"/>
              <a:buChar char="o"/>
              <a:defRPr sz="4267" b="0" i="0">
                <a:solidFill>
                  <a:schemeClr val="tx2"/>
                </a:solidFill>
                <a:latin typeface="Arial" panose="020B0604020202020204" pitchFamily="34" charset="0"/>
                <a:cs typeface="Arial" panose="020B0604020202020204" pitchFamily="34" charset="0"/>
              </a:defRPr>
            </a:lvl2pPr>
            <a:lvl3pPr marL="1676275" indent="-457165">
              <a:buClr>
                <a:schemeClr val="tx2"/>
              </a:buClr>
              <a:buFont typeface="Wingdings" panose="05000000000000000000" pitchFamily="2" charset="2"/>
              <a:buChar char="§"/>
              <a:defRPr sz="3733" b="0" i="0">
                <a:solidFill>
                  <a:schemeClr val="tx2"/>
                </a:solidFill>
                <a:latin typeface="Arial" panose="020B0604020202020204" pitchFamily="34" charset="0"/>
                <a:cs typeface="Arial" panose="020B0604020202020204" pitchFamily="34" charset="0"/>
              </a:defRPr>
            </a:lvl3pPr>
            <a:lvl4pPr marL="2133440" indent="-304778">
              <a:buClr>
                <a:schemeClr val="tx2"/>
              </a:buClr>
              <a:buSzPct val="80000"/>
              <a:buFont typeface="Arial" panose="020B0604020202020204" pitchFamily="34" charset="0"/>
              <a:buChar char="□"/>
              <a:defRPr sz="3200" b="0" i="0">
                <a:solidFill>
                  <a:schemeClr val="tx2"/>
                </a:solidFill>
                <a:latin typeface="Arial" panose="020B0604020202020204" pitchFamily="34" charset="0"/>
                <a:cs typeface="Arial" panose="020B0604020202020204" pitchFamily="34" charset="0"/>
              </a:defRPr>
            </a:lvl4pPr>
            <a:lvl5pPr>
              <a:buClr>
                <a:schemeClr val="tx2"/>
              </a:buClr>
              <a:defRPr sz="2667"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3603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11220" y="1132629"/>
            <a:ext cx="11758139" cy="5212187"/>
          </a:xfrm>
          <a:prstGeom prst="rect">
            <a:avLst/>
          </a:prstGeom>
        </p:spPr>
        <p:txBody>
          <a:bodyPr>
            <a:normAutofit/>
          </a:bodyPr>
          <a:lstStyle>
            <a:lvl1pPr marL="0" indent="0" algn="ctr">
              <a:buNone/>
              <a:defRPr>
                <a:solidFill>
                  <a:schemeClr val="tx1"/>
                </a:solidFill>
              </a:defRPr>
            </a:lvl1pPr>
          </a:lstStyle>
          <a:p>
            <a:endParaRPr lang="en-US" dirty="0"/>
          </a:p>
          <a:p>
            <a:endParaRPr lang="en-US" dirty="0"/>
          </a:p>
          <a:p>
            <a:r>
              <a:rPr lang="en-US" dirty="0"/>
              <a:t>Click the icon below to insert image/graphics</a:t>
            </a:r>
          </a:p>
        </p:txBody>
      </p:sp>
      <p:sp>
        <p:nvSpPr>
          <p:cNvPr id="7" name="Title 1"/>
          <p:cNvSpPr>
            <a:spLocks noGrp="1"/>
          </p:cNvSpPr>
          <p:nvPr>
            <p:ph type="title" hasCustomPrompt="1"/>
          </p:nvPr>
        </p:nvSpPr>
        <p:spPr>
          <a:xfrm>
            <a:off x="456770" y="109158"/>
            <a:ext cx="11612589" cy="833697"/>
          </a:xfrm>
          <a:prstGeom prst="rect">
            <a:avLst/>
          </a:prstGeom>
        </p:spPr>
        <p:txBody>
          <a:bodyPr vert="horz">
            <a:normAutofit/>
          </a:bodyPr>
          <a:lstStyle>
            <a:lvl1pPr algn="l">
              <a:defRPr lang="en-US" sz="4267" b="1" i="0" kern="1200" dirty="0">
                <a:solidFill>
                  <a:schemeClr val="tx2"/>
                </a:solidFill>
                <a:latin typeface="Arial" panose="020B0604020202020204" pitchFamily="34" charset="0"/>
                <a:ea typeface="+mj-ea"/>
                <a:cs typeface="Arial" panose="020B0604020202020204" pitchFamily="34" charset="0"/>
              </a:defRPr>
            </a:lvl1pPr>
          </a:lstStyle>
          <a:p>
            <a:r>
              <a:rPr lang="en-US" dirty="0"/>
              <a:t>Title of Slide</a:t>
            </a:r>
          </a:p>
        </p:txBody>
      </p:sp>
    </p:spTree>
    <p:extLst>
      <p:ext uri="{BB962C8B-B14F-4D97-AF65-F5344CB8AC3E}">
        <p14:creationId xmlns:p14="http://schemas.microsoft.com/office/powerpoint/2010/main" val="385790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5672674" y="1197558"/>
            <a:ext cx="6411113" cy="5198553"/>
          </a:xfrm>
          <a:prstGeom prst="rect">
            <a:avLst/>
          </a:prstGeom>
        </p:spPr>
        <p:txBody>
          <a:bodyPr>
            <a:normAutofit/>
          </a:bodyPr>
          <a:lstStyle>
            <a:lvl1pPr marL="0" indent="0">
              <a:buNone/>
              <a:defRPr baseline="0">
                <a:solidFill>
                  <a:schemeClr val="tx1"/>
                </a:solidFill>
              </a:defRPr>
            </a:lvl1pPr>
          </a:lstStyle>
          <a:p>
            <a:pPr lvl="0"/>
            <a:r>
              <a:rPr lang="en-US" dirty="0"/>
              <a:t>Click an icon below to insert image/graphics</a:t>
            </a:r>
          </a:p>
        </p:txBody>
      </p:sp>
      <p:sp>
        <p:nvSpPr>
          <p:cNvPr id="17" name="Title 1"/>
          <p:cNvSpPr>
            <a:spLocks noGrp="1"/>
          </p:cNvSpPr>
          <p:nvPr>
            <p:ph type="title" hasCustomPrompt="1"/>
          </p:nvPr>
        </p:nvSpPr>
        <p:spPr>
          <a:xfrm>
            <a:off x="456770" y="109158"/>
            <a:ext cx="11627017" cy="817441"/>
          </a:xfrm>
          <a:prstGeom prst="rect">
            <a:avLst/>
          </a:prstGeom>
        </p:spPr>
        <p:txBody>
          <a:bodyPr vert="horz">
            <a:normAutofit/>
          </a:bodyPr>
          <a:lstStyle>
            <a:lvl1pPr algn="l">
              <a:defRPr sz="4267"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5" name="Text Placeholder 6">
            <a:extLst>
              <a:ext uri="{FF2B5EF4-FFF2-40B4-BE49-F238E27FC236}">
                <a16:creationId xmlns:a16="http://schemas.microsoft.com/office/drawing/2014/main" id="{E757656B-6117-4ACD-8EF1-6A92565E900C}"/>
              </a:ext>
            </a:extLst>
          </p:cNvPr>
          <p:cNvSpPr>
            <a:spLocks noGrp="1"/>
          </p:cNvSpPr>
          <p:nvPr>
            <p:ph type="body" sz="quarter" idx="10" hasCustomPrompt="1"/>
          </p:nvPr>
        </p:nvSpPr>
        <p:spPr>
          <a:xfrm>
            <a:off x="457204" y="1183130"/>
            <a:ext cx="5011161" cy="5200477"/>
          </a:xfrm>
          <a:prstGeom prst="rect">
            <a:avLst/>
          </a:prstGeom>
        </p:spPr>
        <p:txBody>
          <a:bodyPr vert="horz">
            <a:normAutofit/>
          </a:bodyPr>
          <a:lstStyle>
            <a:lvl1pPr marL="457165" indent="-457165">
              <a:buClr>
                <a:schemeClr val="tx2"/>
              </a:buClr>
              <a:buFont typeface="Arial" panose="020B0604020202020204" pitchFamily="34" charset="0"/>
              <a:buChar char="•"/>
              <a:defRPr sz="4800" b="0" i="0">
                <a:solidFill>
                  <a:schemeClr val="tx2"/>
                </a:solidFill>
                <a:latin typeface="Arial" panose="020B0604020202020204" pitchFamily="34" charset="0"/>
                <a:cs typeface="Arial" panose="020B0604020202020204" pitchFamily="34" charset="0"/>
              </a:defRPr>
            </a:lvl1pPr>
            <a:lvl2pPr marL="990526" indent="-380973">
              <a:buClr>
                <a:schemeClr val="tx2"/>
              </a:buClr>
              <a:buSzPct val="60000"/>
              <a:buFont typeface="Courier New" panose="02070309020205020404" pitchFamily="49" charset="0"/>
              <a:buChar char="o"/>
              <a:defRPr sz="4267" b="0" i="0">
                <a:solidFill>
                  <a:schemeClr val="tx2"/>
                </a:solidFill>
                <a:latin typeface="Arial" panose="020B0604020202020204" pitchFamily="34" charset="0"/>
                <a:cs typeface="Arial" panose="020B0604020202020204" pitchFamily="34" charset="0"/>
              </a:defRPr>
            </a:lvl2pPr>
            <a:lvl3pPr marL="1676275" indent="-457165">
              <a:buClr>
                <a:schemeClr val="tx2"/>
              </a:buClr>
              <a:buFont typeface="Wingdings" panose="05000000000000000000" pitchFamily="2" charset="2"/>
              <a:buChar char="§"/>
              <a:defRPr sz="3733" b="0" i="0">
                <a:solidFill>
                  <a:schemeClr val="tx2"/>
                </a:solidFill>
                <a:latin typeface="Arial" panose="020B0604020202020204" pitchFamily="34" charset="0"/>
                <a:cs typeface="Arial" panose="020B0604020202020204" pitchFamily="34" charset="0"/>
              </a:defRPr>
            </a:lvl3pPr>
            <a:lvl4pPr marL="2133440" indent="-304778">
              <a:buClr>
                <a:schemeClr val="tx2"/>
              </a:buClr>
              <a:buSzPct val="80000"/>
              <a:buFont typeface="Arial" panose="020B0604020202020204" pitchFamily="34" charset="0"/>
              <a:buChar char="□"/>
              <a:defRPr sz="3200" b="0" i="0">
                <a:solidFill>
                  <a:schemeClr val="tx2"/>
                </a:solidFill>
                <a:latin typeface="Arial" panose="020B0604020202020204" pitchFamily="34" charset="0"/>
                <a:cs typeface="Arial" panose="020B0604020202020204" pitchFamily="34" charset="0"/>
              </a:defRPr>
            </a:lvl4pPr>
            <a:lvl5pPr>
              <a:buClr>
                <a:schemeClr val="tx2"/>
              </a:buClr>
              <a:defRPr sz="2667"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4142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Graphics">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456770" y="109151"/>
            <a:ext cx="11619804" cy="809315"/>
          </a:xfrm>
          <a:prstGeom prst="rect">
            <a:avLst/>
          </a:prstGeom>
        </p:spPr>
        <p:txBody>
          <a:bodyPr vert="horz">
            <a:normAutofit/>
          </a:bodyPr>
          <a:lstStyle>
            <a:lvl1pPr algn="l">
              <a:defRPr sz="4267"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5" name="Content Placeholder 11"/>
          <p:cNvSpPr>
            <a:spLocks noGrp="1"/>
          </p:cNvSpPr>
          <p:nvPr>
            <p:ph sz="quarter" idx="11" hasCustomPrompt="1"/>
          </p:nvPr>
        </p:nvSpPr>
        <p:spPr>
          <a:xfrm>
            <a:off x="6295054" y="1175915"/>
            <a:ext cx="5781519" cy="5257709"/>
          </a:xfrm>
          <a:prstGeom prst="rect">
            <a:avLst/>
          </a:prstGeom>
        </p:spPr>
        <p:txBody>
          <a:bodyPr>
            <a:normAutofit/>
          </a:bodyPr>
          <a:lstStyle>
            <a:lvl1pPr marL="0" indent="0">
              <a:buNone/>
              <a:defRPr>
                <a:solidFill>
                  <a:schemeClr val="tx1"/>
                </a:solidFill>
              </a:defRPr>
            </a:lvl1pPr>
          </a:lstStyle>
          <a:p>
            <a:r>
              <a:rPr lang="en-US" dirty="0"/>
              <a:t>Click an icon below to insert image/graphics</a:t>
            </a:r>
          </a:p>
        </p:txBody>
      </p:sp>
      <p:sp>
        <p:nvSpPr>
          <p:cNvPr id="6" name="Content Placeholder 11"/>
          <p:cNvSpPr>
            <a:spLocks noGrp="1"/>
          </p:cNvSpPr>
          <p:nvPr>
            <p:ph sz="quarter" idx="12" hasCustomPrompt="1"/>
          </p:nvPr>
        </p:nvSpPr>
        <p:spPr>
          <a:xfrm>
            <a:off x="236032" y="1175915"/>
            <a:ext cx="5775889" cy="5257709"/>
          </a:xfrm>
          <a:prstGeom prst="rect">
            <a:avLst/>
          </a:prstGeom>
        </p:spPr>
        <p:txBody>
          <a:bodyPr>
            <a:normAutofit/>
          </a:bodyPr>
          <a:lstStyle>
            <a:lvl1pPr marL="0" indent="0">
              <a:buNone/>
              <a:defRPr>
                <a:solidFill>
                  <a:schemeClr val="tx1"/>
                </a:solidFill>
              </a:defRPr>
            </a:lvl1pPr>
          </a:lstStyle>
          <a:p>
            <a:r>
              <a:rPr lang="en-US" dirty="0"/>
              <a:t>Click an icon below to insert image/graphics</a:t>
            </a:r>
          </a:p>
        </p:txBody>
      </p:sp>
    </p:spTree>
    <p:extLst>
      <p:ext uri="{BB962C8B-B14F-4D97-AF65-F5344CB8AC3E}">
        <p14:creationId xmlns:p14="http://schemas.microsoft.com/office/powerpoint/2010/main" val="2065687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C05E7-EF4A-41E5-A560-8087CEB5DD7D}" type="datetimeFigureOut">
              <a:rPr lang="en-US" smtClean="0"/>
              <a:t>5/6/2019</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301919-B986-462D-8FCB-E37AE4D72018}" type="slidenum">
              <a:rPr lang="en-US" smtClean="0"/>
              <a:t>‹#›</a:t>
            </a:fld>
            <a:endParaRPr lang="en-US"/>
          </a:p>
        </p:txBody>
      </p:sp>
      <p:sp>
        <p:nvSpPr>
          <p:cNvPr id="5" name="Rectangle 4"/>
          <p:cNvSpPr/>
          <p:nvPr userDrawn="1"/>
        </p:nvSpPr>
        <p:spPr>
          <a:xfrm>
            <a:off x="-165877" y="-62204"/>
            <a:ext cx="12473993" cy="7010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Tree>
    <p:extLst>
      <p:ext uri="{BB962C8B-B14F-4D97-AF65-F5344CB8AC3E}">
        <p14:creationId xmlns:p14="http://schemas.microsoft.com/office/powerpoint/2010/main" val="2106140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770" y="109149"/>
            <a:ext cx="11619804" cy="849955"/>
          </a:xfrm>
          <a:prstGeom prst="rect">
            <a:avLst/>
          </a:prstGeom>
        </p:spPr>
        <p:txBody>
          <a:bodyPr vert="horz">
            <a:normAutofit/>
          </a:bodyPr>
          <a:lstStyle>
            <a:lvl1pPr algn="l">
              <a:defRPr sz="4267"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7" name="Text Placeholder 6"/>
          <p:cNvSpPr>
            <a:spLocks noGrp="1"/>
          </p:cNvSpPr>
          <p:nvPr>
            <p:ph type="body" sz="quarter" idx="10"/>
          </p:nvPr>
        </p:nvSpPr>
        <p:spPr>
          <a:xfrm>
            <a:off x="457204" y="1183130"/>
            <a:ext cx="11619369" cy="5200477"/>
          </a:xfrm>
          <a:prstGeom prst="rect">
            <a:avLst/>
          </a:prstGeom>
        </p:spPr>
        <p:txBody>
          <a:bodyPr vert="horz">
            <a:normAutofit/>
          </a:bodyPr>
          <a:lstStyle>
            <a:lvl1pPr marL="457165" indent="-457165">
              <a:buClr>
                <a:schemeClr val="tx2"/>
              </a:buClr>
              <a:buFont typeface="Arial" panose="020B0604020202020204" pitchFamily="34" charset="0"/>
              <a:buChar char="•"/>
              <a:defRPr sz="4800" b="0" i="0">
                <a:solidFill>
                  <a:schemeClr val="tx2"/>
                </a:solidFill>
                <a:latin typeface="Arial" panose="020B0604020202020204" pitchFamily="34" charset="0"/>
                <a:cs typeface="Arial" panose="020B0604020202020204" pitchFamily="34" charset="0"/>
              </a:defRPr>
            </a:lvl1pPr>
            <a:lvl2pPr marL="990526" indent="-380973">
              <a:buClr>
                <a:schemeClr val="tx2"/>
              </a:buClr>
              <a:buSzPct val="60000"/>
              <a:buFont typeface="Courier New" panose="02070309020205020404" pitchFamily="49" charset="0"/>
              <a:buChar char="o"/>
              <a:defRPr sz="4267" b="0" i="0">
                <a:solidFill>
                  <a:schemeClr val="tx2"/>
                </a:solidFill>
                <a:latin typeface="Arial" panose="020B0604020202020204" pitchFamily="34" charset="0"/>
                <a:cs typeface="Arial" panose="020B0604020202020204" pitchFamily="34" charset="0"/>
              </a:defRPr>
            </a:lvl2pPr>
            <a:lvl3pPr marL="1676275" indent="-457165">
              <a:buClr>
                <a:schemeClr val="tx2"/>
              </a:buClr>
              <a:buFont typeface="Wingdings" panose="05000000000000000000" pitchFamily="2" charset="2"/>
              <a:buChar char="§"/>
              <a:defRPr sz="3733" b="0" i="0">
                <a:solidFill>
                  <a:schemeClr val="tx2"/>
                </a:solidFill>
                <a:latin typeface="Arial" panose="020B0604020202020204" pitchFamily="34" charset="0"/>
                <a:cs typeface="Arial" panose="020B0604020202020204" pitchFamily="34" charset="0"/>
              </a:defRPr>
            </a:lvl3pPr>
            <a:lvl4pPr marL="2133440" indent="-304778">
              <a:buClr>
                <a:schemeClr val="tx2"/>
              </a:buClr>
              <a:buSzPct val="80000"/>
              <a:buFont typeface="Arial" panose="020B0604020202020204" pitchFamily="34" charset="0"/>
              <a:buChar char="□"/>
              <a:defRPr sz="3200" b="0" i="0">
                <a:solidFill>
                  <a:schemeClr val="tx2"/>
                </a:solidFill>
                <a:latin typeface="Arial" panose="020B0604020202020204" pitchFamily="34" charset="0"/>
                <a:cs typeface="Arial" panose="020B0604020202020204" pitchFamily="34" charset="0"/>
              </a:defRPr>
            </a:lvl4pPr>
            <a:lvl5pPr>
              <a:buClr>
                <a:schemeClr val="tx2"/>
              </a:buClr>
              <a:defRPr sz="2667"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152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6770" y="109151"/>
            <a:ext cx="11627017" cy="841827"/>
          </a:xfrm>
          <a:prstGeom prst="rect">
            <a:avLst/>
          </a:prstGeom>
        </p:spPr>
        <p:txBody>
          <a:bodyPr vert="horz">
            <a:normAutofit/>
          </a:bodyPr>
          <a:lstStyle>
            <a:lvl1pPr algn="l">
              <a:defRPr sz="4267"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Tree>
    <p:extLst>
      <p:ext uri="{BB962C8B-B14F-4D97-AF65-F5344CB8AC3E}">
        <p14:creationId xmlns:p14="http://schemas.microsoft.com/office/powerpoint/2010/main" val="147126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93C1-245D-4496-9D48-C10803E201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B9EC1-28DB-4FAE-B18B-5D3D5D307C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08309-CE7E-49C8-8FF7-34BBFC95F532}"/>
              </a:ext>
            </a:extLst>
          </p:cNvPr>
          <p:cNvSpPr>
            <a:spLocks noGrp="1"/>
          </p:cNvSpPr>
          <p:nvPr>
            <p:ph type="dt" sz="half" idx="10"/>
          </p:nvPr>
        </p:nvSpPr>
        <p:spPr/>
        <p:txBody>
          <a:bodyPr/>
          <a:lstStyle/>
          <a:p>
            <a:fld id="{02F20E6E-F01B-4C78-ABC5-BEFD53C0DDE2}" type="datetimeFigureOut">
              <a:rPr lang="en-US" smtClean="0"/>
              <a:t>5/6/2019</a:t>
            </a:fld>
            <a:endParaRPr lang="en-US"/>
          </a:p>
        </p:txBody>
      </p:sp>
      <p:sp>
        <p:nvSpPr>
          <p:cNvPr id="5" name="Footer Placeholder 4">
            <a:extLst>
              <a:ext uri="{FF2B5EF4-FFF2-40B4-BE49-F238E27FC236}">
                <a16:creationId xmlns:a16="http://schemas.microsoft.com/office/drawing/2014/main" id="{D4D732C5-6F53-4CC0-A233-80EA56F3E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065DD-D8E5-42D3-8965-E2F7B0D67C6F}"/>
              </a:ext>
            </a:extLst>
          </p:cNvPr>
          <p:cNvSpPr>
            <a:spLocks noGrp="1"/>
          </p:cNvSpPr>
          <p:nvPr>
            <p:ph type="sldNum" sz="quarter" idx="12"/>
          </p:nvPr>
        </p:nvSpPr>
        <p:spPr/>
        <p:txBody>
          <a:bodyPr/>
          <a:lstStyle/>
          <a:p>
            <a:fld id="{33F68C8D-A039-4D18-8D9B-883E2DBD242C}" type="slidenum">
              <a:rPr lang="en-US" smtClean="0"/>
              <a:t>‹#›</a:t>
            </a:fld>
            <a:endParaRPr lang="en-US"/>
          </a:p>
        </p:txBody>
      </p:sp>
    </p:spTree>
    <p:extLst>
      <p:ext uri="{BB962C8B-B14F-4D97-AF65-F5344CB8AC3E}">
        <p14:creationId xmlns:p14="http://schemas.microsoft.com/office/powerpoint/2010/main" val="2617259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11220" y="1132629"/>
            <a:ext cx="11758139" cy="5212187"/>
          </a:xfrm>
          <a:prstGeom prst="rect">
            <a:avLst/>
          </a:prstGeom>
        </p:spPr>
        <p:txBody>
          <a:bodyPr>
            <a:normAutofit/>
          </a:bodyPr>
          <a:lstStyle>
            <a:lvl1pPr marL="0" indent="0" algn="ctr">
              <a:buNone/>
              <a:defRPr>
                <a:solidFill>
                  <a:schemeClr val="tx1"/>
                </a:solidFill>
              </a:defRPr>
            </a:lvl1pPr>
          </a:lstStyle>
          <a:p>
            <a:endParaRPr lang="en-US" dirty="0"/>
          </a:p>
          <a:p>
            <a:endParaRPr lang="en-US" dirty="0"/>
          </a:p>
          <a:p>
            <a:r>
              <a:rPr lang="en-US" dirty="0"/>
              <a:t>Click the icon below to insert image/graphics</a:t>
            </a:r>
          </a:p>
        </p:txBody>
      </p:sp>
      <p:sp>
        <p:nvSpPr>
          <p:cNvPr id="7" name="Title 1"/>
          <p:cNvSpPr>
            <a:spLocks noGrp="1"/>
          </p:cNvSpPr>
          <p:nvPr>
            <p:ph type="title" hasCustomPrompt="1"/>
          </p:nvPr>
        </p:nvSpPr>
        <p:spPr>
          <a:xfrm>
            <a:off x="456770" y="109158"/>
            <a:ext cx="11612589" cy="833697"/>
          </a:xfrm>
          <a:prstGeom prst="rect">
            <a:avLst/>
          </a:prstGeom>
        </p:spPr>
        <p:txBody>
          <a:bodyPr vert="horz">
            <a:normAutofit/>
          </a:bodyPr>
          <a:lstStyle>
            <a:lvl1pPr algn="l">
              <a:defRPr lang="en-US" sz="4267" b="1" i="0" kern="1200" dirty="0">
                <a:solidFill>
                  <a:schemeClr val="tx2"/>
                </a:solidFill>
                <a:latin typeface="Arial" panose="020B0604020202020204" pitchFamily="34" charset="0"/>
                <a:ea typeface="+mj-ea"/>
                <a:cs typeface="Arial" panose="020B0604020202020204" pitchFamily="34" charset="0"/>
              </a:defRPr>
            </a:lvl1pPr>
          </a:lstStyle>
          <a:p>
            <a:r>
              <a:rPr lang="en-US" dirty="0"/>
              <a:t>Title of Slide</a:t>
            </a:r>
          </a:p>
        </p:txBody>
      </p:sp>
    </p:spTree>
    <p:extLst>
      <p:ext uri="{BB962C8B-B14F-4D97-AF65-F5344CB8AC3E}">
        <p14:creationId xmlns:p14="http://schemas.microsoft.com/office/powerpoint/2010/main" val="1497535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5672674" y="1197558"/>
            <a:ext cx="6411113" cy="5198553"/>
          </a:xfrm>
          <a:prstGeom prst="rect">
            <a:avLst/>
          </a:prstGeom>
        </p:spPr>
        <p:txBody>
          <a:bodyPr>
            <a:normAutofit/>
          </a:bodyPr>
          <a:lstStyle>
            <a:lvl1pPr marL="0" indent="0">
              <a:buNone/>
              <a:defRPr baseline="0">
                <a:solidFill>
                  <a:schemeClr val="tx1"/>
                </a:solidFill>
              </a:defRPr>
            </a:lvl1pPr>
          </a:lstStyle>
          <a:p>
            <a:pPr lvl="0"/>
            <a:r>
              <a:rPr lang="en-US" dirty="0"/>
              <a:t>Click an icon below to insert image/graphics</a:t>
            </a:r>
          </a:p>
        </p:txBody>
      </p:sp>
      <p:sp>
        <p:nvSpPr>
          <p:cNvPr id="17" name="Title 1"/>
          <p:cNvSpPr>
            <a:spLocks noGrp="1"/>
          </p:cNvSpPr>
          <p:nvPr>
            <p:ph type="title" hasCustomPrompt="1"/>
          </p:nvPr>
        </p:nvSpPr>
        <p:spPr>
          <a:xfrm>
            <a:off x="456770" y="109158"/>
            <a:ext cx="11627017" cy="817441"/>
          </a:xfrm>
          <a:prstGeom prst="rect">
            <a:avLst/>
          </a:prstGeom>
        </p:spPr>
        <p:txBody>
          <a:bodyPr vert="horz">
            <a:normAutofit/>
          </a:bodyPr>
          <a:lstStyle>
            <a:lvl1pPr algn="l">
              <a:defRPr sz="4267"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5" name="Text Placeholder 6">
            <a:extLst>
              <a:ext uri="{FF2B5EF4-FFF2-40B4-BE49-F238E27FC236}">
                <a16:creationId xmlns:a16="http://schemas.microsoft.com/office/drawing/2014/main" id="{E757656B-6117-4ACD-8EF1-6A92565E900C}"/>
              </a:ext>
            </a:extLst>
          </p:cNvPr>
          <p:cNvSpPr>
            <a:spLocks noGrp="1"/>
          </p:cNvSpPr>
          <p:nvPr>
            <p:ph type="body" sz="quarter" idx="10" hasCustomPrompt="1"/>
          </p:nvPr>
        </p:nvSpPr>
        <p:spPr>
          <a:xfrm>
            <a:off x="457204" y="1183130"/>
            <a:ext cx="5011161" cy="5200477"/>
          </a:xfrm>
          <a:prstGeom prst="rect">
            <a:avLst/>
          </a:prstGeom>
        </p:spPr>
        <p:txBody>
          <a:bodyPr vert="horz">
            <a:normAutofit/>
          </a:bodyPr>
          <a:lstStyle>
            <a:lvl1pPr marL="457165" indent="-457165">
              <a:buClr>
                <a:schemeClr val="tx2"/>
              </a:buClr>
              <a:buFont typeface="Arial" panose="020B0604020202020204" pitchFamily="34" charset="0"/>
              <a:buChar char="•"/>
              <a:defRPr sz="4800" b="0" i="0">
                <a:solidFill>
                  <a:schemeClr val="tx2"/>
                </a:solidFill>
                <a:latin typeface="Arial" panose="020B0604020202020204" pitchFamily="34" charset="0"/>
                <a:cs typeface="Arial" panose="020B0604020202020204" pitchFamily="34" charset="0"/>
              </a:defRPr>
            </a:lvl1pPr>
            <a:lvl2pPr marL="990526" indent="-380973">
              <a:buClr>
                <a:schemeClr val="tx2"/>
              </a:buClr>
              <a:buSzPct val="60000"/>
              <a:buFont typeface="Courier New" panose="02070309020205020404" pitchFamily="49" charset="0"/>
              <a:buChar char="o"/>
              <a:defRPr sz="4267" b="0" i="0">
                <a:solidFill>
                  <a:schemeClr val="tx2"/>
                </a:solidFill>
                <a:latin typeface="Arial" panose="020B0604020202020204" pitchFamily="34" charset="0"/>
                <a:cs typeface="Arial" panose="020B0604020202020204" pitchFamily="34" charset="0"/>
              </a:defRPr>
            </a:lvl2pPr>
            <a:lvl3pPr marL="1676275" indent="-457165">
              <a:buClr>
                <a:schemeClr val="tx2"/>
              </a:buClr>
              <a:buFont typeface="Wingdings" panose="05000000000000000000" pitchFamily="2" charset="2"/>
              <a:buChar char="§"/>
              <a:defRPr sz="3733" b="0" i="0">
                <a:solidFill>
                  <a:schemeClr val="tx2"/>
                </a:solidFill>
                <a:latin typeface="Arial" panose="020B0604020202020204" pitchFamily="34" charset="0"/>
                <a:cs typeface="Arial" panose="020B0604020202020204" pitchFamily="34" charset="0"/>
              </a:defRPr>
            </a:lvl3pPr>
            <a:lvl4pPr marL="2133440" indent="-304778">
              <a:buClr>
                <a:schemeClr val="tx2"/>
              </a:buClr>
              <a:buSzPct val="80000"/>
              <a:buFont typeface="Arial" panose="020B0604020202020204" pitchFamily="34" charset="0"/>
              <a:buChar char="□"/>
              <a:defRPr sz="3200" b="0" i="0">
                <a:solidFill>
                  <a:schemeClr val="tx2"/>
                </a:solidFill>
                <a:latin typeface="Arial" panose="020B0604020202020204" pitchFamily="34" charset="0"/>
                <a:cs typeface="Arial" panose="020B0604020202020204" pitchFamily="34" charset="0"/>
              </a:defRPr>
            </a:lvl4pPr>
            <a:lvl5pPr>
              <a:buClr>
                <a:schemeClr val="tx2"/>
              </a:buClr>
              <a:defRPr sz="2667"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4671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Graphics">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456770" y="109151"/>
            <a:ext cx="11619804" cy="809315"/>
          </a:xfrm>
          <a:prstGeom prst="rect">
            <a:avLst/>
          </a:prstGeom>
        </p:spPr>
        <p:txBody>
          <a:bodyPr vert="horz">
            <a:normAutofit/>
          </a:bodyPr>
          <a:lstStyle>
            <a:lvl1pPr algn="l">
              <a:defRPr sz="4267"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5" name="Content Placeholder 11"/>
          <p:cNvSpPr>
            <a:spLocks noGrp="1"/>
          </p:cNvSpPr>
          <p:nvPr>
            <p:ph sz="quarter" idx="11" hasCustomPrompt="1"/>
          </p:nvPr>
        </p:nvSpPr>
        <p:spPr>
          <a:xfrm>
            <a:off x="6295054" y="1175915"/>
            <a:ext cx="5781519" cy="5257709"/>
          </a:xfrm>
          <a:prstGeom prst="rect">
            <a:avLst/>
          </a:prstGeom>
        </p:spPr>
        <p:txBody>
          <a:bodyPr>
            <a:normAutofit/>
          </a:bodyPr>
          <a:lstStyle>
            <a:lvl1pPr marL="0" indent="0">
              <a:buNone/>
              <a:defRPr>
                <a:solidFill>
                  <a:schemeClr val="tx1"/>
                </a:solidFill>
              </a:defRPr>
            </a:lvl1pPr>
          </a:lstStyle>
          <a:p>
            <a:r>
              <a:rPr lang="en-US" dirty="0"/>
              <a:t>Click an icon below to insert image/graphics</a:t>
            </a:r>
          </a:p>
        </p:txBody>
      </p:sp>
      <p:sp>
        <p:nvSpPr>
          <p:cNvPr id="6" name="Content Placeholder 11"/>
          <p:cNvSpPr>
            <a:spLocks noGrp="1"/>
          </p:cNvSpPr>
          <p:nvPr>
            <p:ph sz="quarter" idx="12" hasCustomPrompt="1"/>
          </p:nvPr>
        </p:nvSpPr>
        <p:spPr>
          <a:xfrm>
            <a:off x="236032" y="1175915"/>
            <a:ext cx="5775889" cy="5257709"/>
          </a:xfrm>
          <a:prstGeom prst="rect">
            <a:avLst/>
          </a:prstGeom>
        </p:spPr>
        <p:txBody>
          <a:bodyPr>
            <a:normAutofit/>
          </a:bodyPr>
          <a:lstStyle>
            <a:lvl1pPr marL="0" indent="0">
              <a:buNone/>
              <a:defRPr>
                <a:solidFill>
                  <a:schemeClr val="tx1"/>
                </a:solidFill>
              </a:defRPr>
            </a:lvl1pPr>
          </a:lstStyle>
          <a:p>
            <a:r>
              <a:rPr lang="en-US" dirty="0"/>
              <a:t>Click an icon below to insert image/graphics</a:t>
            </a:r>
          </a:p>
        </p:txBody>
      </p:sp>
    </p:spTree>
    <p:extLst>
      <p:ext uri="{BB962C8B-B14F-4D97-AF65-F5344CB8AC3E}">
        <p14:creationId xmlns:p14="http://schemas.microsoft.com/office/powerpoint/2010/main" val="3793077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C05E7-EF4A-41E5-A560-8087CEB5DD7D}" type="datetimeFigureOut">
              <a:rPr lang="en-US" smtClean="0"/>
              <a:t>5/6/2019</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301919-B986-462D-8FCB-E37AE4D72018}" type="slidenum">
              <a:rPr lang="en-US" smtClean="0"/>
              <a:t>‹#›</a:t>
            </a:fld>
            <a:endParaRPr lang="en-US"/>
          </a:p>
        </p:txBody>
      </p:sp>
      <p:sp>
        <p:nvSpPr>
          <p:cNvPr id="5" name="Rectangle 4"/>
          <p:cNvSpPr/>
          <p:nvPr userDrawn="1"/>
        </p:nvSpPr>
        <p:spPr>
          <a:xfrm>
            <a:off x="-165877" y="-62204"/>
            <a:ext cx="12473993" cy="7010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Tree>
    <p:extLst>
      <p:ext uri="{BB962C8B-B14F-4D97-AF65-F5344CB8AC3E}">
        <p14:creationId xmlns:p14="http://schemas.microsoft.com/office/powerpoint/2010/main" val="374730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2FEB-1F52-4D77-8A2F-AD1609802D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E1E775-7FC5-4A88-B03B-B44819F9E7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169AF7-0921-4A5F-BC56-480E9CC5D99D}"/>
              </a:ext>
            </a:extLst>
          </p:cNvPr>
          <p:cNvSpPr>
            <a:spLocks noGrp="1"/>
          </p:cNvSpPr>
          <p:nvPr>
            <p:ph type="dt" sz="half" idx="10"/>
          </p:nvPr>
        </p:nvSpPr>
        <p:spPr/>
        <p:txBody>
          <a:bodyPr/>
          <a:lstStyle/>
          <a:p>
            <a:fld id="{02F20E6E-F01B-4C78-ABC5-BEFD53C0DDE2}" type="datetimeFigureOut">
              <a:rPr lang="en-US" smtClean="0"/>
              <a:t>5/6/2019</a:t>
            </a:fld>
            <a:endParaRPr lang="en-US"/>
          </a:p>
        </p:txBody>
      </p:sp>
      <p:sp>
        <p:nvSpPr>
          <p:cNvPr id="5" name="Footer Placeholder 4">
            <a:extLst>
              <a:ext uri="{FF2B5EF4-FFF2-40B4-BE49-F238E27FC236}">
                <a16:creationId xmlns:a16="http://schemas.microsoft.com/office/drawing/2014/main" id="{2EF5F4C9-8C11-49AC-A559-0C345B9B1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F4160-FC01-46BD-A2A9-8FA22EA1D315}"/>
              </a:ext>
            </a:extLst>
          </p:cNvPr>
          <p:cNvSpPr>
            <a:spLocks noGrp="1"/>
          </p:cNvSpPr>
          <p:nvPr>
            <p:ph type="sldNum" sz="quarter" idx="12"/>
          </p:nvPr>
        </p:nvSpPr>
        <p:spPr/>
        <p:txBody>
          <a:bodyPr/>
          <a:lstStyle/>
          <a:p>
            <a:fld id="{33F68C8D-A039-4D18-8D9B-883E2DBD242C}" type="slidenum">
              <a:rPr lang="en-US" smtClean="0"/>
              <a:t>‹#›</a:t>
            </a:fld>
            <a:endParaRPr lang="en-US"/>
          </a:p>
        </p:txBody>
      </p:sp>
    </p:spTree>
    <p:extLst>
      <p:ext uri="{BB962C8B-B14F-4D97-AF65-F5344CB8AC3E}">
        <p14:creationId xmlns:p14="http://schemas.microsoft.com/office/powerpoint/2010/main" val="277045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5C5F-B483-4F83-93A7-B01842A4C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2F150-A354-487B-98BC-D03BFAD178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222C0E-2174-4EC0-9C97-2333AB953C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1B53AB-93E8-40FA-BEAD-6D28CDF5BA39}"/>
              </a:ext>
            </a:extLst>
          </p:cNvPr>
          <p:cNvSpPr>
            <a:spLocks noGrp="1"/>
          </p:cNvSpPr>
          <p:nvPr>
            <p:ph type="dt" sz="half" idx="10"/>
          </p:nvPr>
        </p:nvSpPr>
        <p:spPr/>
        <p:txBody>
          <a:bodyPr/>
          <a:lstStyle/>
          <a:p>
            <a:fld id="{02F20E6E-F01B-4C78-ABC5-BEFD53C0DDE2}" type="datetimeFigureOut">
              <a:rPr lang="en-US" smtClean="0"/>
              <a:t>5/6/2019</a:t>
            </a:fld>
            <a:endParaRPr lang="en-US"/>
          </a:p>
        </p:txBody>
      </p:sp>
      <p:sp>
        <p:nvSpPr>
          <p:cNvPr id="6" name="Footer Placeholder 5">
            <a:extLst>
              <a:ext uri="{FF2B5EF4-FFF2-40B4-BE49-F238E27FC236}">
                <a16:creationId xmlns:a16="http://schemas.microsoft.com/office/drawing/2014/main" id="{633E9E48-461F-423D-89B4-E5A2B17EE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93D8A-D29F-42BD-A160-78D5355AB5C9}"/>
              </a:ext>
            </a:extLst>
          </p:cNvPr>
          <p:cNvSpPr>
            <a:spLocks noGrp="1"/>
          </p:cNvSpPr>
          <p:nvPr>
            <p:ph type="sldNum" sz="quarter" idx="12"/>
          </p:nvPr>
        </p:nvSpPr>
        <p:spPr/>
        <p:txBody>
          <a:bodyPr/>
          <a:lstStyle/>
          <a:p>
            <a:fld id="{33F68C8D-A039-4D18-8D9B-883E2DBD242C}" type="slidenum">
              <a:rPr lang="en-US" smtClean="0"/>
              <a:t>‹#›</a:t>
            </a:fld>
            <a:endParaRPr lang="en-US"/>
          </a:p>
        </p:txBody>
      </p:sp>
    </p:spTree>
    <p:extLst>
      <p:ext uri="{BB962C8B-B14F-4D97-AF65-F5344CB8AC3E}">
        <p14:creationId xmlns:p14="http://schemas.microsoft.com/office/powerpoint/2010/main" val="166352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5FC0-88BA-4267-9F8D-EBFD3E8684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C6B321-B5BB-4289-8660-3899D9D0B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05E1F5-2AF1-4F0A-8C0F-78D1A9BDD3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F1B8F-7C81-4CD0-BADA-FD9447AE2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5A03C8-C4B0-4C37-AFDB-C3E09096C9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D09C3E-CAEE-4FF2-B9F3-F0C273D97B68}"/>
              </a:ext>
            </a:extLst>
          </p:cNvPr>
          <p:cNvSpPr>
            <a:spLocks noGrp="1"/>
          </p:cNvSpPr>
          <p:nvPr>
            <p:ph type="dt" sz="half" idx="10"/>
          </p:nvPr>
        </p:nvSpPr>
        <p:spPr/>
        <p:txBody>
          <a:bodyPr/>
          <a:lstStyle/>
          <a:p>
            <a:fld id="{02F20E6E-F01B-4C78-ABC5-BEFD53C0DDE2}" type="datetimeFigureOut">
              <a:rPr lang="en-US" smtClean="0"/>
              <a:t>5/6/2019</a:t>
            </a:fld>
            <a:endParaRPr lang="en-US"/>
          </a:p>
        </p:txBody>
      </p:sp>
      <p:sp>
        <p:nvSpPr>
          <p:cNvPr id="8" name="Footer Placeholder 7">
            <a:extLst>
              <a:ext uri="{FF2B5EF4-FFF2-40B4-BE49-F238E27FC236}">
                <a16:creationId xmlns:a16="http://schemas.microsoft.com/office/drawing/2014/main" id="{CFC504AA-A816-4DBC-A781-90A648C58C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9459C6-0C7B-4E60-B52F-63B45878418B}"/>
              </a:ext>
            </a:extLst>
          </p:cNvPr>
          <p:cNvSpPr>
            <a:spLocks noGrp="1"/>
          </p:cNvSpPr>
          <p:nvPr>
            <p:ph type="sldNum" sz="quarter" idx="12"/>
          </p:nvPr>
        </p:nvSpPr>
        <p:spPr/>
        <p:txBody>
          <a:bodyPr/>
          <a:lstStyle/>
          <a:p>
            <a:fld id="{33F68C8D-A039-4D18-8D9B-883E2DBD242C}" type="slidenum">
              <a:rPr lang="en-US" smtClean="0"/>
              <a:t>‹#›</a:t>
            </a:fld>
            <a:endParaRPr lang="en-US"/>
          </a:p>
        </p:txBody>
      </p:sp>
    </p:spTree>
    <p:extLst>
      <p:ext uri="{BB962C8B-B14F-4D97-AF65-F5344CB8AC3E}">
        <p14:creationId xmlns:p14="http://schemas.microsoft.com/office/powerpoint/2010/main" val="162715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9DB0-D3BA-4925-BBFE-2D305BCE09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4056D8-C3F8-40A5-B163-00249254EA18}"/>
              </a:ext>
            </a:extLst>
          </p:cNvPr>
          <p:cNvSpPr>
            <a:spLocks noGrp="1"/>
          </p:cNvSpPr>
          <p:nvPr>
            <p:ph type="dt" sz="half" idx="10"/>
          </p:nvPr>
        </p:nvSpPr>
        <p:spPr/>
        <p:txBody>
          <a:bodyPr/>
          <a:lstStyle/>
          <a:p>
            <a:fld id="{02F20E6E-F01B-4C78-ABC5-BEFD53C0DDE2}" type="datetimeFigureOut">
              <a:rPr lang="en-US" smtClean="0"/>
              <a:t>5/6/2019</a:t>
            </a:fld>
            <a:endParaRPr lang="en-US"/>
          </a:p>
        </p:txBody>
      </p:sp>
      <p:sp>
        <p:nvSpPr>
          <p:cNvPr id="4" name="Footer Placeholder 3">
            <a:extLst>
              <a:ext uri="{FF2B5EF4-FFF2-40B4-BE49-F238E27FC236}">
                <a16:creationId xmlns:a16="http://schemas.microsoft.com/office/drawing/2014/main" id="{3D7C7278-74C3-4C37-A2F0-2A613B0FB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156D2-6E34-40C2-A77C-8047E5DE2708}"/>
              </a:ext>
            </a:extLst>
          </p:cNvPr>
          <p:cNvSpPr>
            <a:spLocks noGrp="1"/>
          </p:cNvSpPr>
          <p:nvPr>
            <p:ph type="sldNum" sz="quarter" idx="12"/>
          </p:nvPr>
        </p:nvSpPr>
        <p:spPr/>
        <p:txBody>
          <a:bodyPr/>
          <a:lstStyle/>
          <a:p>
            <a:fld id="{33F68C8D-A039-4D18-8D9B-883E2DBD242C}" type="slidenum">
              <a:rPr lang="en-US" smtClean="0"/>
              <a:t>‹#›</a:t>
            </a:fld>
            <a:endParaRPr lang="en-US"/>
          </a:p>
        </p:txBody>
      </p:sp>
    </p:spTree>
    <p:extLst>
      <p:ext uri="{BB962C8B-B14F-4D97-AF65-F5344CB8AC3E}">
        <p14:creationId xmlns:p14="http://schemas.microsoft.com/office/powerpoint/2010/main" val="378203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49250-4B57-4380-BB78-CAE8C7EAB920}"/>
              </a:ext>
            </a:extLst>
          </p:cNvPr>
          <p:cNvSpPr>
            <a:spLocks noGrp="1"/>
          </p:cNvSpPr>
          <p:nvPr>
            <p:ph type="dt" sz="half" idx="10"/>
          </p:nvPr>
        </p:nvSpPr>
        <p:spPr/>
        <p:txBody>
          <a:bodyPr/>
          <a:lstStyle/>
          <a:p>
            <a:fld id="{02F20E6E-F01B-4C78-ABC5-BEFD53C0DDE2}" type="datetimeFigureOut">
              <a:rPr lang="en-US" smtClean="0"/>
              <a:t>5/6/2019</a:t>
            </a:fld>
            <a:endParaRPr lang="en-US"/>
          </a:p>
        </p:txBody>
      </p:sp>
      <p:sp>
        <p:nvSpPr>
          <p:cNvPr id="3" name="Footer Placeholder 2">
            <a:extLst>
              <a:ext uri="{FF2B5EF4-FFF2-40B4-BE49-F238E27FC236}">
                <a16:creationId xmlns:a16="http://schemas.microsoft.com/office/drawing/2014/main" id="{08DDF613-67C8-4420-8E21-228023EFA0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C8510D-AF9D-411D-8D1F-2D2B6173DE20}"/>
              </a:ext>
            </a:extLst>
          </p:cNvPr>
          <p:cNvSpPr>
            <a:spLocks noGrp="1"/>
          </p:cNvSpPr>
          <p:nvPr>
            <p:ph type="sldNum" sz="quarter" idx="12"/>
          </p:nvPr>
        </p:nvSpPr>
        <p:spPr/>
        <p:txBody>
          <a:bodyPr/>
          <a:lstStyle/>
          <a:p>
            <a:fld id="{33F68C8D-A039-4D18-8D9B-883E2DBD242C}" type="slidenum">
              <a:rPr lang="en-US" smtClean="0"/>
              <a:t>‹#›</a:t>
            </a:fld>
            <a:endParaRPr lang="en-US"/>
          </a:p>
        </p:txBody>
      </p:sp>
    </p:spTree>
    <p:extLst>
      <p:ext uri="{BB962C8B-B14F-4D97-AF65-F5344CB8AC3E}">
        <p14:creationId xmlns:p14="http://schemas.microsoft.com/office/powerpoint/2010/main" val="386887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EC08-5D5F-4DC9-B199-2304C473E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51FA6-CE2D-4999-8873-BEBF2AA5D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B63FC7-6969-40D3-BE8F-DBF9ABEB3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B3813E-AA97-4A31-BCE8-7D0285B8941D}"/>
              </a:ext>
            </a:extLst>
          </p:cNvPr>
          <p:cNvSpPr>
            <a:spLocks noGrp="1"/>
          </p:cNvSpPr>
          <p:nvPr>
            <p:ph type="dt" sz="half" idx="10"/>
          </p:nvPr>
        </p:nvSpPr>
        <p:spPr/>
        <p:txBody>
          <a:bodyPr/>
          <a:lstStyle/>
          <a:p>
            <a:fld id="{02F20E6E-F01B-4C78-ABC5-BEFD53C0DDE2}" type="datetimeFigureOut">
              <a:rPr lang="en-US" smtClean="0"/>
              <a:t>5/6/2019</a:t>
            </a:fld>
            <a:endParaRPr lang="en-US"/>
          </a:p>
        </p:txBody>
      </p:sp>
      <p:sp>
        <p:nvSpPr>
          <p:cNvPr id="6" name="Footer Placeholder 5">
            <a:extLst>
              <a:ext uri="{FF2B5EF4-FFF2-40B4-BE49-F238E27FC236}">
                <a16:creationId xmlns:a16="http://schemas.microsoft.com/office/drawing/2014/main" id="{3033C23F-EEF3-4D70-9A99-7BBF9E3958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7DA87-ED1D-4D96-84EF-268BD7CB9355}"/>
              </a:ext>
            </a:extLst>
          </p:cNvPr>
          <p:cNvSpPr>
            <a:spLocks noGrp="1"/>
          </p:cNvSpPr>
          <p:nvPr>
            <p:ph type="sldNum" sz="quarter" idx="12"/>
          </p:nvPr>
        </p:nvSpPr>
        <p:spPr/>
        <p:txBody>
          <a:bodyPr/>
          <a:lstStyle/>
          <a:p>
            <a:fld id="{33F68C8D-A039-4D18-8D9B-883E2DBD242C}" type="slidenum">
              <a:rPr lang="en-US" smtClean="0"/>
              <a:t>‹#›</a:t>
            </a:fld>
            <a:endParaRPr lang="en-US"/>
          </a:p>
        </p:txBody>
      </p:sp>
    </p:spTree>
    <p:extLst>
      <p:ext uri="{BB962C8B-B14F-4D97-AF65-F5344CB8AC3E}">
        <p14:creationId xmlns:p14="http://schemas.microsoft.com/office/powerpoint/2010/main" val="4121131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D9CA-B477-40BC-B3D4-13933F43B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2AFBAD-E14A-4DD2-B160-72DF544DC5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5AE8A4-DF21-4A87-A8B6-AAA4F699C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E92659-7042-4398-9C33-39000DE36938}"/>
              </a:ext>
            </a:extLst>
          </p:cNvPr>
          <p:cNvSpPr>
            <a:spLocks noGrp="1"/>
          </p:cNvSpPr>
          <p:nvPr>
            <p:ph type="dt" sz="half" idx="10"/>
          </p:nvPr>
        </p:nvSpPr>
        <p:spPr/>
        <p:txBody>
          <a:bodyPr/>
          <a:lstStyle/>
          <a:p>
            <a:fld id="{02F20E6E-F01B-4C78-ABC5-BEFD53C0DDE2}" type="datetimeFigureOut">
              <a:rPr lang="en-US" smtClean="0"/>
              <a:t>5/6/2019</a:t>
            </a:fld>
            <a:endParaRPr lang="en-US"/>
          </a:p>
        </p:txBody>
      </p:sp>
      <p:sp>
        <p:nvSpPr>
          <p:cNvPr id="6" name="Footer Placeholder 5">
            <a:extLst>
              <a:ext uri="{FF2B5EF4-FFF2-40B4-BE49-F238E27FC236}">
                <a16:creationId xmlns:a16="http://schemas.microsoft.com/office/drawing/2014/main" id="{F8D062F7-BC87-4E80-A350-4A0BD6BF97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6788F-FE75-44AE-A203-CB4472DED605}"/>
              </a:ext>
            </a:extLst>
          </p:cNvPr>
          <p:cNvSpPr>
            <a:spLocks noGrp="1"/>
          </p:cNvSpPr>
          <p:nvPr>
            <p:ph type="sldNum" sz="quarter" idx="12"/>
          </p:nvPr>
        </p:nvSpPr>
        <p:spPr/>
        <p:txBody>
          <a:bodyPr/>
          <a:lstStyle/>
          <a:p>
            <a:fld id="{33F68C8D-A039-4D18-8D9B-883E2DBD242C}" type="slidenum">
              <a:rPr lang="en-US" smtClean="0"/>
              <a:t>‹#›</a:t>
            </a:fld>
            <a:endParaRPr lang="en-US"/>
          </a:p>
        </p:txBody>
      </p:sp>
    </p:spTree>
    <p:extLst>
      <p:ext uri="{BB962C8B-B14F-4D97-AF65-F5344CB8AC3E}">
        <p14:creationId xmlns:p14="http://schemas.microsoft.com/office/powerpoint/2010/main" val="231074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0C40B-ADB5-4378-AC2D-90D0C4E41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7A2155-FBC1-4132-AB84-B55F49CF1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347A1-8708-489A-98C4-D050E60C5A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20E6E-F01B-4C78-ABC5-BEFD53C0DDE2}" type="datetimeFigureOut">
              <a:rPr lang="en-US" smtClean="0"/>
              <a:t>5/6/2019</a:t>
            </a:fld>
            <a:endParaRPr lang="en-US"/>
          </a:p>
        </p:txBody>
      </p:sp>
      <p:sp>
        <p:nvSpPr>
          <p:cNvPr id="5" name="Footer Placeholder 4">
            <a:extLst>
              <a:ext uri="{FF2B5EF4-FFF2-40B4-BE49-F238E27FC236}">
                <a16:creationId xmlns:a16="http://schemas.microsoft.com/office/drawing/2014/main" id="{0507A4D5-8CD4-4A44-904A-80511603AF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B771DC-4133-4425-B6F0-2AA13F773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68C8D-A039-4D18-8D9B-883E2DBD242C}" type="slidenum">
              <a:rPr lang="en-US" smtClean="0"/>
              <a:t>‹#›</a:t>
            </a:fld>
            <a:endParaRPr lang="en-US"/>
          </a:p>
        </p:txBody>
      </p:sp>
    </p:spTree>
    <p:extLst>
      <p:ext uri="{BB962C8B-B14F-4D97-AF65-F5344CB8AC3E}">
        <p14:creationId xmlns:p14="http://schemas.microsoft.com/office/powerpoint/2010/main" val="413830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24"/>
          <p:cNvSpPr txBox="1">
            <a:spLocks noChangeArrowheads="1"/>
          </p:cNvSpPr>
          <p:nvPr userDrawn="1"/>
        </p:nvSpPr>
        <p:spPr bwMode="auto">
          <a:xfrm>
            <a:off x="3183466" y="6534233"/>
            <a:ext cx="8779284" cy="615681"/>
          </a:xfrm>
          <a:prstGeom prst="rect">
            <a:avLst/>
          </a:prstGeom>
          <a:noFill/>
          <a:ln w="9525">
            <a:noFill/>
            <a:miter lim="800000"/>
            <a:headEnd/>
            <a:tailEnd/>
          </a:ln>
        </p:spPr>
        <p:txBody>
          <a:bodyPr wrap="square">
            <a:prstTxWarp prst="textNoShape">
              <a:avLst/>
            </a:prstTxWarp>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US" sz="1067" i="1" dirty="0">
                <a:solidFill>
                  <a:schemeClr val="tx2"/>
                </a:solidFill>
                <a:latin typeface="Arial" panose="020B0604020202020204" pitchFamily="34" charset="0"/>
                <a:cs typeface="Arial" panose="020B0604020202020204" pitchFamily="34" charset="0"/>
              </a:rPr>
              <a:t>Improving the lives</a:t>
            </a:r>
            <a:r>
              <a:rPr lang="en-US" sz="1067" i="1" baseline="0" dirty="0">
                <a:solidFill>
                  <a:schemeClr val="tx2"/>
                </a:solidFill>
                <a:latin typeface="Arial" panose="020B0604020202020204" pitchFamily="34" charset="0"/>
                <a:cs typeface="Arial" panose="020B0604020202020204" pitchFamily="34" charset="0"/>
              </a:rPr>
              <a:t> of 10 million older adults by 2020  </a:t>
            </a:r>
            <a:r>
              <a:rPr lang="en-US" sz="1401" b="1" i="1" baseline="0" dirty="0">
                <a:solidFill>
                  <a:schemeClr val="tx2"/>
                </a:solidFill>
                <a:latin typeface="Arial" panose="020B0604020202020204" pitchFamily="34" charset="0"/>
                <a:cs typeface="Arial" panose="020B0604020202020204" pitchFamily="34" charset="0"/>
              </a:rPr>
              <a:t>|</a:t>
            </a:r>
            <a:r>
              <a:rPr lang="en-US" sz="1067" i="1" baseline="0" dirty="0">
                <a:solidFill>
                  <a:schemeClr val="tx2"/>
                </a:solidFill>
                <a:latin typeface="Arial" panose="020B0604020202020204" pitchFamily="34" charset="0"/>
                <a:cs typeface="Arial" panose="020B0604020202020204" pitchFamily="34" charset="0"/>
              </a:rPr>
              <a:t> </a:t>
            </a:r>
            <a:r>
              <a:rPr lang="en-US" sz="1067" dirty="0">
                <a:solidFill>
                  <a:schemeClr val="tx2"/>
                </a:solidFill>
                <a:latin typeface="Arial" panose="020B0604020202020204" pitchFamily="34" charset="0"/>
                <a:cs typeface="Arial" panose="020B0604020202020204" pitchFamily="34" charset="0"/>
              </a:rPr>
              <a:t>© 2019 National Council on Aging					 </a:t>
            </a:r>
            <a:fld id="{4232F715-DC4E-1C44-A066-9C752B56DC8B}" type="slidenum">
              <a:rPr lang="en-US" sz="1333" b="1" smtClean="0">
                <a:solidFill>
                  <a:schemeClr val="tx2"/>
                </a:solidFill>
                <a:latin typeface="Arial" panose="020B0604020202020204" pitchFamily="34" charset="0"/>
                <a:cs typeface="Arial" panose="020B0604020202020204" pitchFamily="34" charset="0"/>
              </a:rPr>
              <a:pPr marL="0" marR="0" lvl="0" indent="0" algn="l" defTabSz="609555" rtl="0" eaLnBrk="1" fontAlgn="auto" latinLnBrk="0" hangingPunct="1">
                <a:lnSpc>
                  <a:spcPct val="100000"/>
                </a:lnSpc>
                <a:spcBef>
                  <a:spcPts val="0"/>
                </a:spcBef>
                <a:spcAft>
                  <a:spcPts val="0"/>
                </a:spcAft>
                <a:buClrTx/>
                <a:buSzTx/>
                <a:buFontTx/>
                <a:buNone/>
                <a:tabLst/>
                <a:defRPr/>
              </a:pPr>
              <a:t>‹#›</a:t>
            </a:fld>
            <a:endParaRPr lang="en-US" sz="1067" b="1" dirty="0">
              <a:solidFill>
                <a:schemeClr val="tx2"/>
              </a:solidFill>
              <a:latin typeface="Arial" panose="020B0604020202020204" pitchFamily="34" charset="0"/>
              <a:cs typeface="Arial" panose="020B0604020202020204" pitchFamily="34" charset="0"/>
            </a:endParaRPr>
          </a:p>
          <a:p>
            <a:pPr marL="0" marR="0" lvl="0" indent="0" algn="l" defTabSz="609555" rtl="0" eaLnBrk="1" fontAlgn="auto" latinLnBrk="0" hangingPunct="1">
              <a:lnSpc>
                <a:spcPct val="100000"/>
              </a:lnSpc>
              <a:spcBef>
                <a:spcPts val="0"/>
              </a:spcBef>
              <a:spcAft>
                <a:spcPts val="0"/>
              </a:spcAft>
              <a:buClrTx/>
              <a:buSzTx/>
              <a:buFontTx/>
              <a:buNone/>
              <a:tabLst/>
              <a:defRPr/>
            </a:pPr>
            <a:r>
              <a:rPr lang="en-US" sz="933" i="1" baseline="0" dirty="0">
                <a:solidFill>
                  <a:schemeClr val="tx2"/>
                </a:solidFill>
                <a:latin typeface="Arial" panose="020B0604020202020204" pitchFamily="34" charset="0"/>
                <a:cs typeface="Arial" panose="020B0604020202020204" pitchFamily="34" charset="0"/>
              </a:rPr>
              <a:t>		</a:t>
            </a:r>
            <a:endParaRPr lang="en-US" sz="1067" dirty="0">
              <a:solidFill>
                <a:schemeClr val="tx2"/>
              </a:solidFill>
              <a:latin typeface="Arial" panose="020B0604020202020204" pitchFamily="34" charset="0"/>
              <a:cs typeface="Arial" panose="020B0604020202020204" pitchFamily="34" charset="0"/>
            </a:endParaRPr>
          </a:p>
          <a:p>
            <a:endParaRPr lang="en-US" sz="1067" i="1" dirty="0">
              <a:solidFill>
                <a:srgbClr val="2D3982"/>
              </a:solidFill>
              <a:latin typeface="Arial" panose="020B0604020202020204" pitchFamily="34" charset="0"/>
              <a:cs typeface="Arial" panose="020B0604020202020204" pitchFamily="34" charset="0"/>
            </a:endParaRPr>
          </a:p>
        </p:txBody>
      </p:sp>
      <p:cxnSp>
        <p:nvCxnSpPr>
          <p:cNvPr id="11" name="Straight Connector 10"/>
          <p:cNvCxnSpPr/>
          <p:nvPr userDrawn="1"/>
        </p:nvCxnSpPr>
        <p:spPr>
          <a:xfrm>
            <a:off x="400180" y="6511119"/>
            <a:ext cx="11391643" cy="0"/>
          </a:xfrm>
          <a:prstGeom prst="line">
            <a:avLst/>
          </a:prstGeom>
          <a:ln w="6350" cap="flat" cmpd="sng" algn="ctr">
            <a:solidFill>
              <a:schemeClr val="bg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19079" y="6566039"/>
            <a:ext cx="815715" cy="228376"/>
          </a:xfrm>
          <a:prstGeom prst="rect">
            <a:avLst/>
          </a:prstGeom>
        </p:spPr>
      </p:pic>
      <p:sp>
        <p:nvSpPr>
          <p:cNvPr id="15" name="Rectangle 14"/>
          <p:cNvSpPr/>
          <p:nvPr userDrawn="1"/>
        </p:nvSpPr>
        <p:spPr>
          <a:xfrm>
            <a:off x="207446" y="851275"/>
            <a:ext cx="11890769" cy="160777"/>
          </a:xfrm>
          <a:prstGeom prst="rect">
            <a:avLst/>
          </a:prstGeom>
          <a:solidFill>
            <a:schemeClr val="tx2"/>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2" name="Oval 1">
            <a:extLst>
              <a:ext uri="{FF2B5EF4-FFF2-40B4-BE49-F238E27FC236}">
                <a16:creationId xmlns:a16="http://schemas.microsoft.com/office/drawing/2014/main" id="{CFE794F6-0858-46AD-BB40-FE616B6C0CE3}"/>
              </a:ext>
            </a:extLst>
          </p:cNvPr>
          <p:cNvSpPr/>
          <p:nvPr userDrawn="1"/>
        </p:nvSpPr>
        <p:spPr>
          <a:xfrm>
            <a:off x="137071" y="655902"/>
            <a:ext cx="336247" cy="333039"/>
          </a:xfrm>
          <a:prstGeom prst="ellipse">
            <a:avLst/>
          </a:prstGeom>
          <a:solidFill>
            <a:schemeClr val="accent1"/>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05737100"/>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Lst>
  <p:txStyles>
    <p:titleStyle>
      <a:lvl1pPr algn="ctr" defTabSz="609555" rtl="0" eaLnBrk="1" latinLnBrk="0" hangingPunct="1">
        <a:spcBef>
          <a:spcPct val="0"/>
        </a:spcBef>
        <a:buNone/>
        <a:defRPr sz="5867" kern="1200">
          <a:solidFill>
            <a:schemeClr val="tx1"/>
          </a:solidFill>
          <a:latin typeface="+mj-lt"/>
          <a:ea typeface="+mj-ea"/>
          <a:cs typeface="+mj-cs"/>
        </a:defRPr>
      </a:lvl1pPr>
    </p:titleStyle>
    <p:bodyStyle>
      <a:lvl1pPr marL="457165" indent="-457165" algn="l" defTabSz="609555" rtl="0" eaLnBrk="1" latinLnBrk="0" hangingPunct="1">
        <a:spcBef>
          <a:spcPct val="20000"/>
        </a:spcBef>
        <a:buFont typeface="Arial"/>
        <a:buChar char="•"/>
        <a:defRPr sz="4267" kern="1200">
          <a:solidFill>
            <a:schemeClr val="tx1"/>
          </a:solidFill>
          <a:latin typeface="+mn-lt"/>
          <a:ea typeface="+mn-ea"/>
          <a:cs typeface="+mn-cs"/>
        </a:defRPr>
      </a:lvl1pPr>
      <a:lvl2pPr marL="990526" indent="-380973" algn="l" defTabSz="609555" rtl="0" eaLnBrk="1" latinLnBrk="0" hangingPunct="1">
        <a:spcBef>
          <a:spcPct val="20000"/>
        </a:spcBef>
        <a:buFont typeface="Arial"/>
        <a:buChar char="–"/>
        <a:defRPr sz="3733" kern="1200">
          <a:solidFill>
            <a:schemeClr val="tx1"/>
          </a:solidFill>
          <a:latin typeface="+mn-lt"/>
          <a:ea typeface="+mn-ea"/>
          <a:cs typeface="+mn-cs"/>
        </a:defRPr>
      </a:lvl2pPr>
      <a:lvl3pPr marL="1523885" indent="-304778" algn="l" defTabSz="609555" rtl="0" eaLnBrk="1" latinLnBrk="0" hangingPunct="1">
        <a:spcBef>
          <a:spcPct val="20000"/>
        </a:spcBef>
        <a:buFont typeface="Arial"/>
        <a:buChar char="•"/>
        <a:defRPr sz="3200" kern="1200">
          <a:solidFill>
            <a:schemeClr val="tx1"/>
          </a:solidFill>
          <a:latin typeface="+mn-lt"/>
          <a:ea typeface="+mn-ea"/>
          <a:cs typeface="+mn-cs"/>
        </a:defRPr>
      </a:lvl3pPr>
      <a:lvl4pPr marL="2133440" indent="-304778" algn="l" defTabSz="609555" rtl="0" eaLnBrk="1" latinLnBrk="0" hangingPunct="1">
        <a:spcBef>
          <a:spcPct val="20000"/>
        </a:spcBef>
        <a:buFont typeface="Arial"/>
        <a:buChar char="–"/>
        <a:defRPr sz="2667" kern="1200">
          <a:solidFill>
            <a:schemeClr val="tx1"/>
          </a:solidFill>
          <a:latin typeface="+mn-lt"/>
          <a:ea typeface="+mn-ea"/>
          <a:cs typeface="+mn-cs"/>
        </a:defRPr>
      </a:lvl4pPr>
      <a:lvl5pPr marL="2742995" indent="-304778" algn="l" defTabSz="609555" rtl="0" eaLnBrk="1" latinLnBrk="0" hangingPunct="1">
        <a:spcBef>
          <a:spcPct val="20000"/>
        </a:spcBef>
        <a:buFont typeface="Arial"/>
        <a:buChar char="»"/>
        <a:defRPr sz="2667" kern="1200">
          <a:solidFill>
            <a:schemeClr val="tx1"/>
          </a:solidFill>
          <a:latin typeface="+mn-lt"/>
          <a:ea typeface="+mn-ea"/>
          <a:cs typeface="+mn-cs"/>
        </a:defRPr>
      </a:lvl5pPr>
      <a:lvl6pPr marL="3352548" indent="-304778"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8"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8"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8"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08"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5"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24"/>
          <p:cNvSpPr txBox="1">
            <a:spLocks noChangeArrowheads="1"/>
          </p:cNvSpPr>
          <p:nvPr userDrawn="1"/>
        </p:nvSpPr>
        <p:spPr bwMode="auto">
          <a:xfrm>
            <a:off x="3183466" y="6534233"/>
            <a:ext cx="8779284" cy="615681"/>
          </a:xfrm>
          <a:prstGeom prst="rect">
            <a:avLst/>
          </a:prstGeom>
          <a:noFill/>
          <a:ln w="9525">
            <a:noFill/>
            <a:miter lim="800000"/>
            <a:headEnd/>
            <a:tailEnd/>
          </a:ln>
        </p:spPr>
        <p:txBody>
          <a:bodyPr wrap="square">
            <a:prstTxWarp prst="textNoShape">
              <a:avLst/>
            </a:prstTxWarp>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US" sz="1067" i="1" dirty="0">
                <a:solidFill>
                  <a:schemeClr val="tx2"/>
                </a:solidFill>
                <a:latin typeface="Arial" panose="020B0604020202020204" pitchFamily="34" charset="0"/>
                <a:cs typeface="Arial" panose="020B0604020202020204" pitchFamily="34" charset="0"/>
              </a:rPr>
              <a:t>Improving the lives</a:t>
            </a:r>
            <a:r>
              <a:rPr lang="en-US" sz="1067" i="1" baseline="0" dirty="0">
                <a:solidFill>
                  <a:schemeClr val="tx2"/>
                </a:solidFill>
                <a:latin typeface="Arial" panose="020B0604020202020204" pitchFamily="34" charset="0"/>
                <a:cs typeface="Arial" panose="020B0604020202020204" pitchFamily="34" charset="0"/>
              </a:rPr>
              <a:t> of 10 million older adults by 2020  </a:t>
            </a:r>
            <a:r>
              <a:rPr lang="en-US" sz="1401" b="1" i="1" baseline="0" dirty="0">
                <a:solidFill>
                  <a:schemeClr val="tx2"/>
                </a:solidFill>
                <a:latin typeface="Arial" panose="020B0604020202020204" pitchFamily="34" charset="0"/>
                <a:cs typeface="Arial" panose="020B0604020202020204" pitchFamily="34" charset="0"/>
              </a:rPr>
              <a:t>|</a:t>
            </a:r>
            <a:r>
              <a:rPr lang="en-US" sz="1067" i="1" baseline="0" dirty="0">
                <a:solidFill>
                  <a:schemeClr val="tx2"/>
                </a:solidFill>
                <a:latin typeface="Arial" panose="020B0604020202020204" pitchFamily="34" charset="0"/>
                <a:cs typeface="Arial" panose="020B0604020202020204" pitchFamily="34" charset="0"/>
              </a:rPr>
              <a:t> </a:t>
            </a:r>
            <a:r>
              <a:rPr lang="en-US" sz="1067" dirty="0">
                <a:solidFill>
                  <a:schemeClr val="tx2"/>
                </a:solidFill>
                <a:latin typeface="Arial" panose="020B0604020202020204" pitchFamily="34" charset="0"/>
                <a:cs typeface="Arial" panose="020B0604020202020204" pitchFamily="34" charset="0"/>
              </a:rPr>
              <a:t>© 2018 National Council on Aging					 </a:t>
            </a:r>
            <a:fld id="{4232F715-DC4E-1C44-A066-9C752B56DC8B}" type="slidenum">
              <a:rPr lang="en-US" sz="1333" b="1" smtClean="0">
                <a:solidFill>
                  <a:schemeClr val="tx2"/>
                </a:solidFill>
                <a:latin typeface="Arial" panose="020B0604020202020204" pitchFamily="34" charset="0"/>
                <a:cs typeface="Arial" panose="020B0604020202020204" pitchFamily="34" charset="0"/>
              </a:rPr>
              <a:pPr marL="0" marR="0" lvl="0" indent="0" algn="l" defTabSz="609555" rtl="0" eaLnBrk="1" fontAlgn="auto" latinLnBrk="0" hangingPunct="1">
                <a:lnSpc>
                  <a:spcPct val="100000"/>
                </a:lnSpc>
                <a:spcBef>
                  <a:spcPts val="0"/>
                </a:spcBef>
                <a:spcAft>
                  <a:spcPts val="0"/>
                </a:spcAft>
                <a:buClrTx/>
                <a:buSzTx/>
                <a:buFontTx/>
                <a:buNone/>
                <a:tabLst/>
                <a:defRPr/>
              </a:pPr>
              <a:t>‹#›</a:t>
            </a:fld>
            <a:endParaRPr lang="en-US" sz="1067" b="1" dirty="0">
              <a:solidFill>
                <a:schemeClr val="tx2"/>
              </a:solidFill>
              <a:latin typeface="Arial" panose="020B0604020202020204" pitchFamily="34" charset="0"/>
              <a:cs typeface="Arial" panose="020B0604020202020204" pitchFamily="34" charset="0"/>
            </a:endParaRPr>
          </a:p>
          <a:p>
            <a:pPr marL="0" marR="0" lvl="0" indent="0" algn="l" defTabSz="609555" rtl="0" eaLnBrk="1" fontAlgn="auto" latinLnBrk="0" hangingPunct="1">
              <a:lnSpc>
                <a:spcPct val="100000"/>
              </a:lnSpc>
              <a:spcBef>
                <a:spcPts val="0"/>
              </a:spcBef>
              <a:spcAft>
                <a:spcPts val="0"/>
              </a:spcAft>
              <a:buClrTx/>
              <a:buSzTx/>
              <a:buFontTx/>
              <a:buNone/>
              <a:tabLst/>
              <a:defRPr/>
            </a:pPr>
            <a:r>
              <a:rPr lang="en-US" sz="933" i="1" baseline="0" dirty="0">
                <a:solidFill>
                  <a:schemeClr val="tx2"/>
                </a:solidFill>
                <a:latin typeface="Arial" panose="020B0604020202020204" pitchFamily="34" charset="0"/>
                <a:cs typeface="Arial" panose="020B0604020202020204" pitchFamily="34" charset="0"/>
              </a:rPr>
              <a:t>		</a:t>
            </a:r>
            <a:endParaRPr lang="en-US" sz="1067" dirty="0">
              <a:solidFill>
                <a:schemeClr val="tx2"/>
              </a:solidFill>
              <a:latin typeface="Arial" panose="020B0604020202020204" pitchFamily="34" charset="0"/>
              <a:cs typeface="Arial" panose="020B0604020202020204" pitchFamily="34" charset="0"/>
            </a:endParaRPr>
          </a:p>
          <a:p>
            <a:endParaRPr lang="en-US" sz="1067" i="1" dirty="0">
              <a:solidFill>
                <a:srgbClr val="2D3982"/>
              </a:solidFill>
              <a:latin typeface="Arial" panose="020B0604020202020204" pitchFamily="34" charset="0"/>
              <a:cs typeface="Arial" panose="020B0604020202020204" pitchFamily="34" charset="0"/>
            </a:endParaRPr>
          </a:p>
        </p:txBody>
      </p:sp>
      <p:cxnSp>
        <p:nvCxnSpPr>
          <p:cNvPr id="11" name="Straight Connector 10"/>
          <p:cNvCxnSpPr/>
          <p:nvPr userDrawn="1"/>
        </p:nvCxnSpPr>
        <p:spPr>
          <a:xfrm>
            <a:off x="400180" y="6511119"/>
            <a:ext cx="11391643" cy="0"/>
          </a:xfrm>
          <a:prstGeom prst="line">
            <a:avLst/>
          </a:prstGeom>
          <a:ln w="6350" cap="flat" cmpd="sng" algn="ctr">
            <a:solidFill>
              <a:schemeClr val="bg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19079" y="6566039"/>
            <a:ext cx="815715" cy="228376"/>
          </a:xfrm>
          <a:prstGeom prst="rect">
            <a:avLst/>
          </a:prstGeom>
        </p:spPr>
      </p:pic>
      <p:sp>
        <p:nvSpPr>
          <p:cNvPr id="15" name="Rectangle 14"/>
          <p:cNvSpPr/>
          <p:nvPr userDrawn="1"/>
        </p:nvSpPr>
        <p:spPr>
          <a:xfrm>
            <a:off x="207446" y="851275"/>
            <a:ext cx="11890769" cy="160777"/>
          </a:xfrm>
          <a:prstGeom prst="rect">
            <a:avLst/>
          </a:prstGeom>
          <a:solidFill>
            <a:schemeClr val="tx2"/>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2" name="Oval 1">
            <a:extLst>
              <a:ext uri="{FF2B5EF4-FFF2-40B4-BE49-F238E27FC236}">
                <a16:creationId xmlns:a16="http://schemas.microsoft.com/office/drawing/2014/main" id="{CFE794F6-0858-46AD-BB40-FE616B6C0CE3}"/>
              </a:ext>
            </a:extLst>
          </p:cNvPr>
          <p:cNvSpPr/>
          <p:nvPr userDrawn="1"/>
        </p:nvSpPr>
        <p:spPr>
          <a:xfrm>
            <a:off x="137071" y="655902"/>
            <a:ext cx="336247" cy="333039"/>
          </a:xfrm>
          <a:prstGeom prst="ellipse">
            <a:avLst/>
          </a:prstGeom>
          <a:solidFill>
            <a:schemeClr val="accent1"/>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2972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609555" rtl="0" eaLnBrk="1" latinLnBrk="0" hangingPunct="1">
        <a:spcBef>
          <a:spcPct val="0"/>
        </a:spcBef>
        <a:buNone/>
        <a:defRPr sz="5867" kern="1200">
          <a:solidFill>
            <a:schemeClr val="tx1"/>
          </a:solidFill>
          <a:latin typeface="+mj-lt"/>
          <a:ea typeface="+mj-ea"/>
          <a:cs typeface="+mj-cs"/>
        </a:defRPr>
      </a:lvl1pPr>
    </p:titleStyle>
    <p:bodyStyle>
      <a:lvl1pPr marL="457165" indent="-457165" algn="l" defTabSz="609555" rtl="0" eaLnBrk="1" latinLnBrk="0" hangingPunct="1">
        <a:spcBef>
          <a:spcPct val="20000"/>
        </a:spcBef>
        <a:buFont typeface="Arial"/>
        <a:buChar char="•"/>
        <a:defRPr sz="4267" kern="1200">
          <a:solidFill>
            <a:schemeClr val="tx1"/>
          </a:solidFill>
          <a:latin typeface="+mn-lt"/>
          <a:ea typeface="+mn-ea"/>
          <a:cs typeface="+mn-cs"/>
        </a:defRPr>
      </a:lvl1pPr>
      <a:lvl2pPr marL="990526" indent="-380973" algn="l" defTabSz="609555" rtl="0" eaLnBrk="1" latinLnBrk="0" hangingPunct="1">
        <a:spcBef>
          <a:spcPct val="20000"/>
        </a:spcBef>
        <a:buFont typeface="Arial"/>
        <a:buChar char="–"/>
        <a:defRPr sz="3733" kern="1200">
          <a:solidFill>
            <a:schemeClr val="tx1"/>
          </a:solidFill>
          <a:latin typeface="+mn-lt"/>
          <a:ea typeface="+mn-ea"/>
          <a:cs typeface="+mn-cs"/>
        </a:defRPr>
      </a:lvl2pPr>
      <a:lvl3pPr marL="1523885" indent="-304778" algn="l" defTabSz="609555" rtl="0" eaLnBrk="1" latinLnBrk="0" hangingPunct="1">
        <a:spcBef>
          <a:spcPct val="20000"/>
        </a:spcBef>
        <a:buFont typeface="Arial"/>
        <a:buChar char="•"/>
        <a:defRPr sz="3200" kern="1200">
          <a:solidFill>
            <a:schemeClr val="tx1"/>
          </a:solidFill>
          <a:latin typeface="+mn-lt"/>
          <a:ea typeface="+mn-ea"/>
          <a:cs typeface="+mn-cs"/>
        </a:defRPr>
      </a:lvl3pPr>
      <a:lvl4pPr marL="2133440" indent="-304778" algn="l" defTabSz="609555" rtl="0" eaLnBrk="1" latinLnBrk="0" hangingPunct="1">
        <a:spcBef>
          <a:spcPct val="20000"/>
        </a:spcBef>
        <a:buFont typeface="Arial"/>
        <a:buChar char="–"/>
        <a:defRPr sz="2667" kern="1200">
          <a:solidFill>
            <a:schemeClr val="tx1"/>
          </a:solidFill>
          <a:latin typeface="+mn-lt"/>
          <a:ea typeface="+mn-ea"/>
          <a:cs typeface="+mn-cs"/>
        </a:defRPr>
      </a:lvl4pPr>
      <a:lvl5pPr marL="2742995" indent="-304778" algn="l" defTabSz="609555" rtl="0" eaLnBrk="1" latinLnBrk="0" hangingPunct="1">
        <a:spcBef>
          <a:spcPct val="20000"/>
        </a:spcBef>
        <a:buFont typeface="Arial"/>
        <a:buChar char="»"/>
        <a:defRPr sz="2667" kern="1200">
          <a:solidFill>
            <a:schemeClr val="tx1"/>
          </a:solidFill>
          <a:latin typeface="+mn-lt"/>
          <a:ea typeface="+mn-ea"/>
          <a:cs typeface="+mn-cs"/>
        </a:defRPr>
      </a:lvl5pPr>
      <a:lvl6pPr marL="3352548" indent="-304778"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8"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8"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8"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08"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5"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ageaction.org/"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protect-us.mimecast.com/s/3u8-CqxXXNFppEIEWUU0?domain=facebook.com" TargetMode="External"/><Relationship Id="rId2" Type="http://schemas.openxmlformats.org/officeDocument/2006/relationships/hyperlink" Target="http://www.serviciosdelaraza.org/" TargetMode="External"/><Relationship Id="rId1" Type="http://schemas.openxmlformats.org/officeDocument/2006/relationships/slideLayout" Target="../slideLayouts/slideLayout21.xml"/><Relationship Id="rId6" Type="http://schemas.openxmlformats.org/officeDocument/2006/relationships/hyperlink" Target="http://mymedicarematters.org/" TargetMode="External"/><Relationship Id="rId5" Type="http://schemas.openxmlformats.org/officeDocument/2006/relationships/hyperlink" Target="http://www.benefitscheckup.org/" TargetMode="External"/><Relationship Id="rId4" Type="http://schemas.openxmlformats.org/officeDocument/2006/relationships/hyperlink" Target="mailto:Vivian.Schellinger@nco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ncoa.org/map"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D083-FF3F-49DE-8BF4-25CD50E2F721}"/>
              </a:ext>
            </a:extLst>
          </p:cNvPr>
          <p:cNvSpPr>
            <a:spLocks noGrp="1"/>
          </p:cNvSpPr>
          <p:nvPr>
            <p:ph type="title"/>
          </p:nvPr>
        </p:nvSpPr>
        <p:spPr/>
        <p:txBody>
          <a:bodyPr/>
          <a:lstStyle/>
          <a:p>
            <a:br>
              <a:rPr lang="en-US" dirty="0"/>
            </a:br>
            <a:endParaRPr lang="en-US" dirty="0"/>
          </a:p>
        </p:txBody>
      </p:sp>
      <p:sp>
        <p:nvSpPr>
          <p:cNvPr id="3" name="TextBox 2">
            <a:extLst>
              <a:ext uri="{FF2B5EF4-FFF2-40B4-BE49-F238E27FC236}">
                <a16:creationId xmlns:a16="http://schemas.microsoft.com/office/drawing/2014/main" id="{DD45B702-5639-4ED5-8D8C-FD5D4E22B9B6}"/>
              </a:ext>
            </a:extLst>
          </p:cNvPr>
          <p:cNvSpPr txBox="1"/>
          <p:nvPr/>
        </p:nvSpPr>
        <p:spPr>
          <a:xfrm>
            <a:off x="4663930" y="489734"/>
            <a:ext cx="7154487" cy="4524315"/>
          </a:xfrm>
          <a:prstGeom prst="rect">
            <a:avLst/>
          </a:prstGeom>
          <a:noFill/>
        </p:spPr>
        <p:txBody>
          <a:bodyPr wrap="square" rtlCol="0">
            <a:spAutoFit/>
          </a:bodyPr>
          <a:lstStyle/>
          <a:p>
            <a:r>
              <a:rPr lang="en-US" sz="4400" b="1" dirty="0">
                <a:solidFill>
                  <a:srgbClr val="1F3D7C"/>
                </a:solidFill>
                <a:latin typeface="Arial" panose="020B0604020202020204" pitchFamily="34" charset="0"/>
                <a:cs typeface="Arial" panose="020B0604020202020204" pitchFamily="34" charset="0"/>
              </a:rPr>
              <a:t>Collaborative Leadership Community Action </a:t>
            </a:r>
            <a:endParaRPr lang="en-US" sz="4400" b="1" i="1" dirty="0">
              <a:solidFill>
                <a:srgbClr val="1F3D7C"/>
              </a:solidFill>
              <a:latin typeface="Arial" panose="020B0604020202020204" pitchFamily="34" charset="0"/>
              <a:cs typeface="Arial" panose="020B0604020202020204" pitchFamily="34" charset="0"/>
            </a:endParaRPr>
          </a:p>
          <a:p>
            <a:pPr algn="ctr"/>
            <a:endParaRPr lang="en-US" sz="3200" b="1" dirty="0">
              <a:solidFill>
                <a:srgbClr val="1F3D7C"/>
              </a:solidFill>
              <a:latin typeface="Arial" panose="020B0604020202020204" pitchFamily="34" charset="0"/>
              <a:cs typeface="Arial" panose="020B0604020202020204" pitchFamily="34" charset="0"/>
            </a:endParaRPr>
          </a:p>
          <a:p>
            <a:pPr algn="ctr"/>
            <a:endParaRPr lang="en-US" sz="2400" b="1" dirty="0">
              <a:solidFill>
                <a:srgbClr val="1F3D7C"/>
              </a:solidFill>
              <a:latin typeface="Arial" panose="020B0604020202020204" pitchFamily="34" charset="0"/>
              <a:cs typeface="Arial" panose="020B0604020202020204" pitchFamily="34" charset="0"/>
            </a:endParaRPr>
          </a:p>
          <a:p>
            <a:pPr algn="ctr"/>
            <a:r>
              <a:rPr lang="en-US" sz="2400" dirty="0" err="1">
                <a:solidFill>
                  <a:srgbClr val="1F3D7C"/>
                </a:solidFill>
                <a:latin typeface="Arial" panose="020B0604020202020204" pitchFamily="34" charset="0"/>
                <a:cs typeface="Arial" panose="020B0604020202020204" pitchFamily="34" charset="0"/>
              </a:rPr>
              <a:t>Servicios</a:t>
            </a:r>
            <a:r>
              <a:rPr lang="en-US" sz="2400" dirty="0">
                <a:solidFill>
                  <a:srgbClr val="1F3D7C"/>
                </a:solidFill>
                <a:latin typeface="Arial" panose="020B0604020202020204" pitchFamily="34" charset="0"/>
                <a:cs typeface="Arial" panose="020B0604020202020204" pitchFamily="34" charset="0"/>
              </a:rPr>
              <a:t> de La Raza/Services for the People</a:t>
            </a:r>
          </a:p>
          <a:p>
            <a:pPr algn="ctr"/>
            <a:r>
              <a:rPr lang="en-US" sz="2400" dirty="0">
                <a:solidFill>
                  <a:srgbClr val="1F3D7C"/>
                </a:solidFill>
                <a:latin typeface="Arial" panose="020B0604020202020204" pitchFamily="34" charset="0"/>
                <a:cs typeface="Arial" panose="020B0604020202020204" pitchFamily="34" charset="0"/>
              </a:rPr>
              <a:t>and</a:t>
            </a:r>
          </a:p>
          <a:p>
            <a:pPr algn="ctr"/>
            <a:r>
              <a:rPr lang="en-US" sz="2400" dirty="0">
                <a:solidFill>
                  <a:srgbClr val="1F3D7C"/>
                </a:solidFill>
                <a:latin typeface="Arial" panose="020B0604020202020204" pitchFamily="34" charset="0"/>
                <a:cs typeface="Arial" panose="020B0604020202020204" pitchFamily="34" charset="0"/>
              </a:rPr>
              <a:t>National Council on Aging </a:t>
            </a:r>
          </a:p>
          <a:p>
            <a:pPr algn="ctr"/>
            <a:endParaRPr lang="en-US" sz="3200" b="1" dirty="0">
              <a:solidFill>
                <a:srgbClr val="1F3D7C"/>
              </a:solidFill>
              <a:latin typeface="Arial" panose="020B0604020202020204" pitchFamily="34" charset="0"/>
              <a:cs typeface="Arial" panose="020B0604020202020204" pitchFamily="34" charset="0"/>
            </a:endParaRPr>
          </a:p>
          <a:p>
            <a:pPr algn="ctr"/>
            <a:endParaRPr lang="en-US" sz="2000" b="1" dirty="0">
              <a:solidFill>
                <a:srgbClr val="1F3D7C"/>
              </a:solidFill>
              <a:latin typeface="Arial" panose="020B0604020202020204" pitchFamily="34" charset="0"/>
              <a:cs typeface="Arial" panose="020B0604020202020204" pitchFamily="34" charset="0"/>
            </a:endParaRPr>
          </a:p>
          <a:p>
            <a:pPr algn="ctr"/>
            <a:r>
              <a:rPr lang="en-US" sz="2000" dirty="0">
                <a:solidFill>
                  <a:srgbClr val="1F3D7C"/>
                </a:solidFill>
                <a:latin typeface="Arial" panose="020B0604020202020204" pitchFamily="34" charset="0"/>
                <a:cs typeface="Arial" panose="020B0604020202020204" pitchFamily="34" charset="0"/>
              </a:rPr>
              <a:t>May 14, 2019</a:t>
            </a:r>
          </a:p>
        </p:txBody>
      </p:sp>
    </p:spTree>
    <p:extLst>
      <p:ext uri="{BB962C8B-B14F-4D97-AF65-F5344CB8AC3E}">
        <p14:creationId xmlns:p14="http://schemas.microsoft.com/office/powerpoint/2010/main" val="396556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p:txBody>
          <a:bodyPr>
            <a:normAutofit/>
          </a:bodyPr>
          <a:lstStyle/>
          <a:p>
            <a:pPr algn="ctr"/>
            <a:r>
              <a:rPr lang="en-US" sz="2800" dirty="0" err="1"/>
              <a:t>Servicios</a:t>
            </a:r>
            <a:r>
              <a:rPr lang="en-US" sz="2800" dirty="0"/>
              <a:t> de La Raza: Inspired by Excellence and Innovation</a:t>
            </a:r>
          </a:p>
        </p:txBody>
      </p:sp>
      <p:sp>
        <p:nvSpPr>
          <p:cNvPr id="18" name="Text Placeholder 17">
            <a:extLst>
              <a:ext uri="{FF2B5EF4-FFF2-40B4-BE49-F238E27FC236}">
                <a16:creationId xmlns:a16="http://schemas.microsoft.com/office/drawing/2014/main" id="{14766C17-9CA8-4E96-99CE-655EBB054C4D}"/>
              </a:ext>
            </a:extLst>
          </p:cNvPr>
          <p:cNvSpPr>
            <a:spLocks noGrp="1"/>
          </p:cNvSpPr>
          <p:nvPr>
            <p:ph type="body" sz="quarter" idx="10"/>
          </p:nvPr>
        </p:nvSpPr>
        <p:spPr>
          <a:xfrm>
            <a:off x="457204" y="1075236"/>
            <a:ext cx="11378747" cy="5358144"/>
          </a:xfrm>
        </p:spPr>
        <p:txBody>
          <a:bodyPr>
            <a:normAutofit/>
          </a:bodyPr>
          <a:lstStyle/>
          <a:p>
            <a:pPr marL="609553" lvl="1" indent="0">
              <a:buNone/>
            </a:pPr>
            <a:r>
              <a:rPr lang="en-US" dirty="0">
                <a:solidFill>
                  <a:srgbClr val="1F3D7C"/>
                </a:solidFill>
              </a:rPr>
              <a:t>Programs:</a:t>
            </a:r>
          </a:p>
          <a:p>
            <a:pPr lvl="1"/>
            <a:r>
              <a:rPr lang="en-US" sz="2800" dirty="0">
                <a:solidFill>
                  <a:srgbClr val="1F3D7C"/>
                </a:solidFill>
              </a:rPr>
              <a:t>Statewide Services Programs</a:t>
            </a:r>
          </a:p>
          <a:p>
            <a:pPr lvl="1"/>
            <a:r>
              <a:rPr lang="en-US" sz="2800" dirty="0">
                <a:solidFill>
                  <a:srgbClr val="1F3D7C"/>
                </a:solidFill>
              </a:rPr>
              <a:t>BES- Basic Emergency Services Program</a:t>
            </a:r>
          </a:p>
          <a:p>
            <a:pPr lvl="1"/>
            <a:r>
              <a:rPr lang="en-US" sz="2800" dirty="0">
                <a:solidFill>
                  <a:srgbClr val="1F3D7C"/>
                </a:solidFill>
              </a:rPr>
              <a:t>WAGEES4U- Work and Gain Education &amp; Employment Skills</a:t>
            </a:r>
          </a:p>
          <a:p>
            <a:pPr lvl="1"/>
            <a:r>
              <a:rPr lang="en-US" sz="2800" dirty="0">
                <a:solidFill>
                  <a:srgbClr val="1F3D7C"/>
                </a:solidFill>
              </a:rPr>
              <a:t>VISTAS – Victims in Safe Transition and Self-Sufficiency </a:t>
            </a:r>
          </a:p>
          <a:p>
            <a:pPr lvl="1"/>
            <a:r>
              <a:rPr lang="en-US" sz="2800" dirty="0">
                <a:solidFill>
                  <a:srgbClr val="1F3D7C"/>
                </a:solidFill>
              </a:rPr>
              <a:t>Behavioral Health </a:t>
            </a:r>
          </a:p>
          <a:p>
            <a:pPr lvl="1"/>
            <a:r>
              <a:rPr lang="en-US" sz="2800" dirty="0">
                <a:solidFill>
                  <a:srgbClr val="1F3D7C"/>
                </a:solidFill>
              </a:rPr>
              <a:t>TJCC – Transition from Jail to Community Collaborative</a:t>
            </a:r>
          </a:p>
          <a:p>
            <a:pPr lvl="1"/>
            <a:r>
              <a:rPr lang="en-US" sz="2800" dirty="0">
                <a:solidFill>
                  <a:srgbClr val="1F3D7C"/>
                </a:solidFill>
              </a:rPr>
              <a:t>STEP- Skilled Trades Education Program</a:t>
            </a:r>
          </a:p>
          <a:p>
            <a:pPr lvl="1"/>
            <a:r>
              <a:rPr lang="en-US" sz="2800" dirty="0">
                <a:solidFill>
                  <a:srgbClr val="1F3D7C"/>
                </a:solidFill>
              </a:rPr>
              <a:t>La Raza Youth Leadership Institute</a:t>
            </a:r>
          </a:p>
          <a:p>
            <a:pPr lvl="1"/>
            <a:endParaRPr lang="en-US" dirty="0">
              <a:solidFill>
                <a:srgbClr val="1F3D7C"/>
              </a:solidFill>
            </a:endParaRPr>
          </a:p>
          <a:p>
            <a:pPr marL="609553" lvl="1" indent="0">
              <a:buNone/>
            </a:pPr>
            <a:endParaRPr lang="en-US" dirty="0">
              <a:solidFill>
                <a:srgbClr val="1F3D7C"/>
              </a:solidFill>
            </a:endParaRPr>
          </a:p>
        </p:txBody>
      </p:sp>
    </p:spTree>
    <p:extLst>
      <p:ext uri="{BB962C8B-B14F-4D97-AF65-F5344CB8AC3E}">
        <p14:creationId xmlns:p14="http://schemas.microsoft.com/office/powerpoint/2010/main" val="251899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Senior Hunger and SNAP</a:t>
            </a:r>
          </a:p>
        </p:txBody>
      </p:sp>
      <p:sp>
        <p:nvSpPr>
          <p:cNvPr id="6" name="Text Placeholder 5"/>
          <p:cNvSpPr>
            <a:spLocks noGrp="1"/>
          </p:cNvSpPr>
          <p:nvPr>
            <p:ph type="body" sz="quarter" idx="10"/>
          </p:nvPr>
        </p:nvSpPr>
        <p:spPr/>
        <p:txBody>
          <a:bodyPr>
            <a:normAutofit fontScale="92500" lnSpcReduction="10000"/>
          </a:bodyPr>
          <a:lstStyle/>
          <a:p>
            <a:r>
              <a:rPr lang="en-US" sz="4000" dirty="0">
                <a:solidFill>
                  <a:srgbClr val="1F3D7C"/>
                </a:solidFill>
              </a:rPr>
              <a:t>10.2 million older Americans faced the threat of hunger, representing 15.8% of adults aged 60+ in the U.S.</a:t>
            </a:r>
          </a:p>
          <a:p>
            <a:r>
              <a:rPr lang="en-US" sz="4000" dirty="0">
                <a:solidFill>
                  <a:srgbClr val="1F3D7C"/>
                </a:solidFill>
              </a:rPr>
              <a:t>Participation in the SNAP program reduces food insecurity overall by 30%​</a:t>
            </a:r>
          </a:p>
          <a:p>
            <a:r>
              <a:rPr lang="en-US" sz="4000" dirty="0">
                <a:solidFill>
                  <a:srgbClr val="1F3D7C"/>
                </a:solidFill>
              </a:rPr>
              <a:t>58% of seniors who qualify for SNAP do not participate in the program. </a:t>
            </a:r>
          </a:p>
          <a:p>
            <a:r>
              <a:rPr lang="en-US" sz="4000" dirty="0">
                <a:solidFill>
                  <a:srgbClr val="1F3D7C"/>
                </a:solidFill>
              </a:rPr>
              <a:t>The median SNAP benefit for households with an elderly person in 2016 was $124 a month.</a:t>
            </a:r>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18584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Senior SNAP Enrollment Initiative: Phase 4</a:t>
            </a:r>
          </a:p>
        </p:txBody>
      </p:sp>
      <p:sp>
        <p:nvSpPr>
          <p:cNvPr id="2" name="Text Placeholder 1">
            <a:extLst>
              <a:ext uri="{FF2B5EF4-FFF2-40B4-BE49-F238E27FC236}">
                <a16:creationId xmlns:a16="http://schemas.microsoft.com/office/drawing/2014/main" id="{098A9B51-89B3-4342-80A1-8EE92640FD29}"/>
              </a:ext>
            </a:extLst>
          </p:cNvPr>
          <p:cNvSpPr>
            <a:spLocks noGrp="1"/>
          </p:cNvSpPr>
          <p:nvPr>
            <p:ph type="body" sz="quarter" idx="10"/>
          </p:nvPr>
        </p:nvSpPr>
        <p:spPr>
          <a:xfrm>
            <a:off x="457203" y="1183130"/>
            <a:ext cx="11480356" cy="5188516"/>
          </a:xfrm>
        </p:spPr>
        <p:txBody>
          <a:bodyPr>
            <a:normAutofit lnSpcReduction="10000"/>
          </a:bodyPr>
          <a:lstStyle/>
          <a:p>
            <a:r>
              <a:rPr lang="en-US" sz="3200" dirty="0">
                <a:solidFill>
                  <a:srgbClr val="1F3D7C"/>
                </a:solidFill>
              </a:rPr>
              <a:t>$4M funded by Walmart Foundation, May 2018 – June 2020</a:t>
            </a:r>
          </a:p>
          <a:p>
            <a:r>
              <a:rPr lang="en-US" sz="3200" dirty="0">
                <a:solidFill>
                  <a:srgbClr val="1F3D7C"/>
                </a:solidFill>
              </a:rPr>
              <a:t>Objectives: </a:t>
            </a:r>
          </a:p>
          <a:p>
            <a:pPr lvl="1" fontAlgn="base"/>
            <a:r>
              <a:rPr lang="en-US" sz="2400" dirty="0">
                <a:solidFill>
                  <a:srgbClr val="1F3D7C"/>
                </a:solidFill>
              </a:rPr>
              <a:t>57,500 SNAP applications submitted by community partners, with a special focus on reaching rural/immigrant seniors (~43,125 enrollments) </a:t>
            </a:r>
          </a:p>
          <a:p>
            <a:pPr lvl="1" fontAlgn="base"/>
            <a:r>
              <a:rPr lang="en-US" sz="2400" dirty="0">
                <a:solidFill>
                  <a:srgbClr val="1F3D7C"/>
                </a:solidFill>
              </a:rPr>
              <a:t>1,000,000 seniors connected directly with SNAP information and applications on </a:t>
            </a:r>
            <a:r>
              <a:rPr lang="en-US" sz="2400" dirty="0" err="1">
                <a:solidFill>
                  <a:srgbClr val="1F3D7C"/>
                </a:solidFill>
              </a:rPr>
              <a:t>BenefitsCheckUp</a:t>
            </a:r>
            <a:r>
              <a:rPr lang="en-US" sz="2400" dirty="0">
                <a:solidFill>
                  <a:srgbClr val="1F3D7C"/>
                </a:solidFill>
              </a:rPr>
              <a:t>® (~165,000 enrollments) </a:t>
            </a:r>
          </a:p>
          <a:p>
            <a:pPr lvl="1" fontAlgn="base"/>
            <a:r>
              <a:rPr lang="en-US" sz="2400" dirty="0">
                <a:solidFill>
                  <a:srgbClr val="1F3D7C"/>
                </a:solidFill>
              </a:rPr>
              <a:t>Utilize 3 novel delivery channels – SMS text messaging, video, and webinar/toolkit – to reach 60,000 consumers with information about SNAP, seniors, and local advocacy​</a:t>
            </a:r>
          </a:p>
          <a:p>
            <a:pPr marL="0" indent="0" fontAlgn="base">
              <a:buNone/>
            </a:pPr>
            <a:endParaRPr lang="en-US" sz="2133" dirty="0">
              <a:solidFill>
                <a:srgbClr val="1F3D7C"/>
              </a:solidFill>
            </a:endParaRPr>
          </a:p>
          <a:p>
            <a:pPr marL="0" indent="0" algn="ctr" fontAlgn="base">
              <a:buNone/>
            </a:pPr>
            <a:r>
              <a:rPr lang="en-US" sz="2667" b="1" dirty="0">
                <a:solidFill>
                  <a:srgbClr val="1F3D7C"/>
                </a:solidFill>
              </a:rPr>
              <a:t>In total, we will help 387,500 seniors apply for SNAP in Phase 4, a 27% increase over Phase 3 objectives</a:t>
            </a:r>
            <a:endParaRPr lang="en-US" sz="2400" dirty="0"/>
          </a:p>
        </p:txBody>
      </p:sp>
    </p:spTree>
    <p:extLst>
      <p:ext uri="{BB962C8B-B14F-4D97-AF65-F5344CB8AC3E}">
        <p14:creationId xmlns:p14="http://schemas.microsoft.com/office/powerpoint/2010/main" val="316160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Senior SNAP Enrollment Initiative</a:t>
            </a:r>
          </a:p>
        </p:txBody>
      </p:sp>
      <p:sp>
        <p:nvSpPr>
          <p:cNvPr id="2" name="Text Placeholder 1">
            <a:extLst>
              <a:ext uri="{FF2B5EF4-FFF2-40B4-BE49-F238E27FC236}">
                <a16:creationId xmlns:a16="http://schemas.microsoft.com/office/drawing/2014/main" id="{098A9B51-89B3-4342-80A1-8EE92640FD29}"/>
              </a:ext>
            </a:extLst>
          </p:cNvPr>
          <p:cNvSpPr>
            <a:spLocks noGrp="1"/>
          </p:cNvSpPr>
          <p:nvPr>
            <p:ph type="body" sz="quarter" idx="10"/>
          </p:nvPr>
        </p:nvSpPr>
        <p:spPr>
          <a:xfrm>
            <a:off x="457203" y="1183130"/>
            <a:ext cx="11480356" cy="5188516"/>
          </a:xfrm>
        </p:spPr>
        <p:txBody>
          <a:bodyPr>
            <a:normAutofit/>
          </a:bodyPr>
          <a:lstStyle/>
          <a:p>
            <a:r>
              <a:rPr lang="en-US" sz="3200" i="1" dirty="0" err="1">
                <a:solidFill>
                  <a:srgbClr val="1F3D7C"/>
                </a:solidFill>
              </a:rPr>
              <a:t>Servicios</a:t>
            </a:r>
            <a:r>
              <a:rPr lang="en-US" sz="3200" i="1" dirty="0">
                <a:solidFill>
                  <a:srgbClr val="1F3D7C"/>
                </a:solidFill>
              </a:rPr>
              <a:t> de La Raza/Services for the People </a:t>
            </a:r>
          </a:p>
          <a:p>
            <a:pPr lvl="1"/>
            <a:r>
              <a:rPr lang="en-US" sz="4000" b="1" dirty="0">
                <a:solidFill>
                  <a:srgbClr val="1F3D7C"/>
                </a:solidFill>
              </a:rPr>
              <a:t>NEW</a:t>
            </a:r>
            <a:r>
              <a:rPr lang="en-US" sz="4000" dirty="0">
                <a:solidFill>
                  <a:srgbClr val="1F3D7C"/>
                </a:solidFill>
              </a:rPr>
              <a:t> SNAP Grantee, 2018 </a:t>
            </a:r>
          </a:p>
          <a:p>
            <a:pPr lvl="1"/>
            <a:r>
              <a:rPr lang="en-US" sz="4000" dirty="0">
                <a:solidFill>
                  <a:srgbClr val="1F3D7C"/>
                </a:solidFill>
              </a:rPr>
              <a:t>Scope of SNAP focus </a:t>
            </a:r>
          </a:p>
          <a:p>
            <a:pPr lvl="1"/>
            <a:r>
              <a:rPr lang="en-US" sz="4000" dirty="0">
                <a:solidFill>
                  <a:srgbClr val="1F3D7C"/>
                </a:solidFill>
              </a:rPr>
              <a:t>How will this expand </a:t>
            </a:r>
            <a:r>
              <a:rPr lang="en-US" sz="4000" dirty="0" err="1">
                <a:solidFill>
                  <a:srgbClr val="1F3D7C"/>
                </a:solidFill>
              </a:rPr>
              <a:t>Servicios</a:t>
            </a:r>
            <a:r>
              <a:rPr lang="en-US" sz="4000" dirty="0">
                <a:solidFill>
                  <a:srgbClr val="1F3D7C"/>
                </a:solidFill>
              </a:rPr>
              <a:t>’ reach to seniors?</a:t>
            </a:r>
          </a:p>
          <a:p>
            <a:pPr lvl="1"/>
            <a:r>
              <a:rPr lang="en-US" sz="4000" dirty="0">
                <a:solidFill>
                  <a:srgbClr val="1F3D7C"/>
                </a:solidFill>
              </a:rPr>
              <a:t>How will other already established programs work to aide in this effort?</a:t>
            </a:r>
          </a:p>
          <a:p>
            <a:pPr lvl="1"/>
            <a:endParaRPr lang="en-US" sz="1867" dirty="0"/>
          </a:p>
        </p:txBody>
      </p:sp>
    </p:spTree>
    <p:extLst>
      <p:ext uri="{BB962C8B-B14F-4D97-AF65-F5344CB8AC3E}">
        <p14:creationId xmlns:p14="http://schemas.microsoft.com/office/powerpoint/2010/main" val="176274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E666-F13D-438A-AFB1-E27DB3DD8461}"/>
              </a:ext>
            </a:extLst>
          </p:cNvPr>
          <p:cNvSpPr>
            <a:spLocks noGrp="1"/>
          </p:cNvSpPr>
          <p:nvPr>
            <p:ph type="title"/>
          </p:nvPr>
        </p:nvSpPr>
        <p:spPr/>
        <p:txBody>
          <a:bodyPr/>
          <a:lstStyle/>
          <a:p>
            <a:r>
              <a:rPr lang="en-US" dirty="0">
                <a:solidFill>
                  <a:srgbClr val="1F3D7C"/>
                </a:solidFill>
              </a:rPr>
              <a:t>SNAP Initiative - Update</a:t>
            </a:r>
          </a:p>
        </p:txBody>
      </p:sp>
      <p:sp>
        <p:nvSpPr>
          <p:cNvPr id="3" name="Text Placeholder 2">
            <a:extLst>
              <a:ext uri="{FF2B5EF4-FFF2-40B4-BE49-F238E27FC236}">
                <a16:creationId xmlns:a16="http://schemas.microsoft.com/office/drawing/2014/main" id="{F456F46B-9093-49EF-B681-D8E3E65DCACD}"/>
              </a:ext>
            </a:extLst>
          </p:cNvPr>
          <p:cNvSpPr>
            <a:spLocks noGrp="1"/>
          </p:cNvSpPr>
          <p:nvPr>
            <p:ph type="body" sz="quarter" idx="10"/>
          </p:nvPr>
        </p:nvSpPr>
        <p:spPr/>
        <p:txBody>
          <a:bodyPr>
            <a:normAutofit fontScale="77500" lnSpcReduction="20000"/>
          </a:bodyPr>
          <a:lstStyle/>
          <a:p>
            <a:r>
              <a:rPr lang="en-US" dirty="0">
                <a:solidFill>
                  <a:srgbClr val="1F3D7C"/>
                </a:solidFill>
              </a:rPr>
              <a:t>Progress to date:</a:t>
            </a:r>
          </a:p>
          <a:p>
            <a:pPr lvl="1"/>
            <a:r>
              <a:rPr lang="en-US" dirty="0">
                <a:solidFill>
                  <a:srgbClr val="1F3D7C"/>
                </a:solidFill>
              </a:rPr>
              <a:t>25 SNAP grants awarded to CBOs in 19 states </a:t>
            </a:r>
          </a:p>
          <a:p>
            <a:pPr lvl="1"/>
            <a:r>
              <a:rPr lang="en-US">
                <a:solidFill>
                  <a:srgbClr val="1F3D7C"/>
                </a:solidFill>
              </a:rPr>
              <a:t>23,482 </a:t>
            </a:r>
            <a:r>
              <a:rPr lang="en-US" dirty="0">
                <a:solidFill>
                  <a:srgbClr val="1F3D7C"/>
                </a:solidFill>
              </a:rPr>
              <a:t>/ 57,500 SNAP applications submitted</a:t>
            </a:r>
          </a:p>
          <a:p>
            <a:pPr lvl="1"/>
            <a:r>
              <a:rPr lang="en-US" dirty="0">
                <a:solidFill>
                  <a:srgbClr val="1F3D7C"/>
                </a:solidFill>
              </a:rPr>
              <a:t>417,209 / 1,000,000 SNAP downloads</a:t>
            </a:r>
          </a:p>
          <a:p>
            <a:pPr lvl="1"/>
            <a:r>
              <a:rPr lang="en-US" dirty="0">
                <a:solidFill>
                  <a:srgbClr val="1F3D7C"/>
                </a:solidFill>
              </a:rPr>
              <a:t>SNAP Advocacy Toolkit updated</a:t>
            </a:r>
          </a:p>
          <a:p>
            <a:pPr lvl="1"/>
            <a:r>
              <a:rPr lang="en-US" dirty="0">
                <a:solidFill>
                  <a:srgbClr val="1F3D7C"/>
                </a:solidFill>
              </a:rPr>
              <a:t>SMS Text Message Pilot launched March 26</a:t>
            </a:r>
            <a:r>
              <a:rPr lang="en-US" baseline="30000" dirty="0">
                <a:solidFill>
                  <a:srgbClr val="1F3D7C"/>
                </a:solidFill>
              </a:rPr>
              <a:t>th</a:t>
            </a:r>
            <a:r>
              <a:rPr lang="en-US" dirty="0">
                <a:solidFill>
                  <a:srgbClr val="1F3D7C"/>
                </a:solidFill>
              </a:rPr>
              <a:t> </a:t>
            </a:r>
          </a:p>
          <a:p>
            <a:r>
              <a:rPr lang="en-US" dirty="0">
                <a:solidFill>
                  <a:srgbClr val="1F3D7C"/>
                </a:solidFill>
              </a:rPr>
              <a:t>Coming soon:</a:t>
            </a:r>
          </a:p>
          <a:p>
            <a:pPr lvl="1"/>
            <a:r>
              <a:rPr lang="en-US" dirty="0">
                <a:solidFill>
                  <a:srgbClr val="1F3D7C"/>
                </a:solidFill>
              </a:rPr>
              <a:t>Senior SNAP Journey Video May 2019</a:t>
            </a:r>
          </a:p>
          <a:p>
            <a:pPr lvl="1"/>
            <a:r>
              <a:rPr lang="en-US" dirty="0">
                <a:solidFill>
                  <a:srgbClr val="1F3D7C"/>
                </a:solidFill>
              </a:rPr>
              <a:t>Advocacy webinar for all grantees and Advocacy Day 2019</a:t>
            </a:r>
          </a:p>
        </p:txBody>
      </p:sp>
    </p:spTree>
    <p:extLst>
      <p:ext uri="{BB962C8B-B14F-4D97-AF65-F5344CB8AC3E}">
        <p14:creationId xmlns:p14="http://schemas.microsoft.com/office/powerpoint/2010/main" val="49658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p:txBody>
          <a:bodyPr>
            <a:normAutofit/>
          </a:bodyPr>
          <a:lstStyle/>
          <a:p>
            <a:pPr algn="ctr"/>
            <a:r>
              <a:rPr lang="en-US" sz="3200" dirty="0">
                <a:solidFill>
                  <a:srgbClr val="1F3D7C"/>
                </a:solidFill>
              </a:rPr>
              <a:t>Why collaborative leadership at the national level matters</a:t>
            </a:r>
          </a:p>
        </p:txBody>
      </p:sp>
      <p:sp>
        <p:nvSpPr>
          <p:cNvPr id="18" name="Text Placeholder 17">
            <a:extLst>
              <a:ext uri="{FF2B5EF4-FFF2-40B4-BE49-F238E27FC236}">
                <a16:creationId xmlns:a16="http://schemas.microsoft.com/office/drawing/2014/main" id="{14766C17-9CA8-4E96-99CE-655EBB054C4D}"/>
              </a:ext>
            </a:extLst>
          </p:cNvPr>
          <p:cNvSpPr>
            <a:spLocks noGrp="1"/>
          </p:cNvSpPr>
          <p:nvPr>
            <p:ph type="body" sz="quarter" idx="10"/>
          </p:nvPr>
        </p:nvSpPr>
        <p:spPr>
          <a:xfrm>
            <a:off x="331214" y="1083451"/>
            <a:ext cx="11482413" cy="5358144"/>
          </a:xfrm>
        </p:spPr>
        <p:txBody>
          <a:bodyPr>
            <a:normAutofit/>
          </a:bodyPr>
          <a:lstStyle/>
          <a:p>
            <a:r>
              <a:rPr lang="en-US" sz="3200" dirty="0"/>
              <a:t>Taking a </a:t>
            </a:r>
            <a:r>
              <a:rPr lang="en-US" sz="3200" b="1" dirty="0"/>
              <a:t>national issue and localizing outreach</a:t>
            </a:r>
            <a:r>
              <a:rPr lang="en-US" sz="3200" dirty="0"/>
              <a:t>, partnerships.</a:t>
            </a:r>
          </a:p>
          <a:p>
            <a:r>
              <a:rPr lang="en-US" sz="3200" b="1" dirty="0"/>
              <a:t>Empowering those in the community </a:t>
            </a:r>
            <a:r>
              <a:rPr lang="en-US" sz="3200" dirty="0"/>
              <a:t>to lead efforts and identify what works best in their communities.</a:t>
            </a:r>
          </a:p>
          <a:p>
            <a:r>
              <a:rPr lang="en-US" sz="3200" dirty="0"/>
              <a:t>Circling back with national leaders to </a:t>
            </a:r>
            <a:r>
              <a:rPr lang="en-US" sz="3200" b="1" dirty="0"/>
              <a:t>frame the issues and provide feedback</a:t>
            </a:r>
            <a:r>
              <a:rPr lang="en-US" sz="3200" dirty="0"/>
              <a:t> on possible solutions.</a:t>
            </a:r>
          </a:p>
          <a:p>
            <a:r>
              <a:rPr lang="en-US" sz="3200" dirty="0"/>
              <a:t>Continuing to check in with community partners and </a:t>
            </a:r>
            <a:r>
              <a:rPr lang="en-US" sz="3200" b="1" dirty="0"/>
              <a:t>provide opportunities for national advocacy and or education </a:t>
            </a:r>
            <a:r>
              <a:rPr lang="en-US" sz="3200" dirty="0"/>
              <a:t>that has a state level or local impact.</a:t>
            </a:r>
          </a:p>
          <a:p>
            <a:pPr marL="609553" lvl="1" indent="0">
              <a:buNone/>
            </a:pPr>
            <a:endParaRPr lang="en-US" dirty="0">
              <a:solidFill>
                <a:srgbClr val="1F3D7C"/>
              </a:solidFill>
            </a:endParaRPr>
          </a:p>
        </p:txBody>
      </p:sp>
    </p:spTree>
    <p:extLst>
      <p:ext uri="{BB962C8B-B14F-4D97-AF65-F5344CB8AC3E}">
        <p14:creationId xmlns:p14="http://schemas.microsoft.com/office/powerpoint/2010/main" val="263763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p:txBody>
          <a:bodyPr>
            <a:normAutofit/>
          </a:bodyPr>
          <a:lstStyle/>
          <a:p>
            <a:pPr algn="ctr"/>
            <a:r>
              <a:rPr lang="en-US" sz="3200" dirty="0">
                <a:solidFill>
                  <a:srgbClr val="1F3D7C"/>
                </a:solidFill>
              </a:rPr>
              <a:t>Break Out </a:t>
            </a:r>
          </a:p>
        </p:txBody>
      </p:sp>
      <p:sp>
        <p:nvSpPr>
          <p:cNvPr id="18" name="Text Placeholder 17">
            <a:extLst>
              <a:ext uri="{FF2B5EF4-FFF2-40B4-BE49-F238E27FC236}">
                <a16:creationId xmlns:a16="http://schemas.microsoft.com/office/drawing/2014/main" id="{14766C17-9CA8-4E96-99CE-655EBB054C4D}"/>
              </a:ext>
            </a:extLst>
          </p:cNvPr>
          <p:cNvSpPr>
            <a:spLocks noGrp="1"/>
          </p:cNvSpPr>
          <p:nvPr>
            <p:ph type="body" sz="quarter" idx="10"/>
          </p:nvPr>
        </p:nvSpPr>
        <p:spPr>
          <a:xfrm>
            <a:off x="331214" y="1083451"/>
            <a:ext cx="11482413" cy="5358144"/>
          </a:xfrm>
        </p:spPr>
        <p:txBody>
          <a:bodyPr>
            <a:normAutofit/>
          </a:bodyPr>
          <a:lstStyle/>
          <a:p>
            <a:r>
              <a:rPr lang="en-US" sz="3200" b="1" dirty="0"/>
              <a:t>Break Out 1: (Empowering)</a:t>
            </a:r>
          </a:p>
          <a:p>
            <a:pPr lvl="1"/>
            <a:r>
              <a:rPr lang="en-US" sz="2400" dirty="0"/>
              <a:t>Partnering to increase outreach with hard-to-reach populations</a:t>
            </a:r>
            <a:endParaRPr lang="en-US" sz="2667" b="1" dirty="0"/>
          </a:p>
          <a:p>
            <a:r>
              <a:rPr lang="en-US" sz="3200" b="1" dirty="0"/>
              <a:t>Break Out 2: (Frame the Issue)</a:t>
            </a:r>
          </a:p>
          <a:p>
            <a:pPr lvl="1"/>
            <a:r>
              <a:rPr lang="en-US" sz="2400" dirty="0"/>
              <a:t>Partnering on marketing plans and communications to broaden reach to particular audience or on a particular topic impacting older adults</a:t>
            </a:r>
            <a:endParaRPr lang="en-US" sz="2667" b="1" dirty="0"/>
          </a:p>
          <a:p>
            <a:r>
              <a:rPr lang="en-US" sz="3200" b="1" dirty="0"/>
              <a:t>Break Out 3: (Opportunities for national advocacy or education)</a:t>
            </a:r>
          </a:p>
          <a:p>
            <a:pPr lvl="1"/>
            <a:r>
              <a:rPr lang="en-US" sz="2667" dirty="0"/>
              <a:t>What types of partnerships would help to do this? How can local organizations or state organizations connect with national organizations and vice versa?</a:t>
            </a:r>
          </a:p>
          <a:p>
            <a:pPr marL="609553" lvl="1" indent="0">
              <a:buNone/>
            </a:pPr>
            <a:endParaRPr lang="en-US" dirty="0">
              <a:solidFill>
                <a:srgbClr val="1F3D7C"/>
              </a:solidFill>
            </a:endParaRPr>
          </a:p>
        </p:txBody>
      </p:sp>
    </p:spTree>
    <p:extLst>
      <p:ext uri="{BB962C8B-B14F-4D97-AF65-F5344CB8AC3E}">
        <p14:creationId xmlns:p14="http://schemas.microsoft.com/office/powerpoint/2010/main" val="833827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p:txBody>
          <a:bodyPr>
            <a:normAutofit/>
          </a:bodyPr>
          <a:lstStyle/>
          <a:p>
            <a:r>
              <a:rPr lang="en-US" dirty="0">
                <a:solidFill>
                  <a:srgbClr val="1F3D7C"/>
                </a:solidFill>
              </a:rPr>
              <a:t>NCOA Key Partnerships</a:t>
            </a:r>
          </a:p>
        </p:txBody>
      </p:sp>
      <p:sp>
        <p:nvSpPr>
          <p:cNvPr id="18" name="Text Placeholder 17">
            <a:extLst>
              <a:ext uri="{FF2B5EF4-FFF2-40B4-BE49-F238E27FC236}">
                <a16:creationId xmlns:a16="http://schemas.microsoft.com/office/drawing/2014/main" id="{14766C17-9CA8-4E96-99CE-655EBB054C4D}"/>
              </a:ext>
            </a:extLst>
          </p:cNvPr>
          <p:cNvSpPr>
            <a:spLocks noGrp="1"/>
          </p:cNvSpPr>
          <p:nvPr>
            <p:ph type="body" sz="quarter" idx="10"/>
          </p:nvPr>
        </p:nvSpPr>
        <p:spPr>
          <a:xfrm>
            <a:off x="331214" y="1083451"/>
            <a:ext cx="11482413" cy="5358144"/>
          </a:xfrm>
        </p:spPr>
        <p:txBody>
          <a:bodyPr>
            <a:normAutofit fontScale="55000" lnSpcReduction="20000"/>
          </a:bodyPr>
          <a:lstStyle/>
          <a:p>
            <a:r>
              <a:rPr lang="en-US" dirty="0"/>
              <a:t>Administration for Community Living chronic disease self-management education and falls prevention grantees</a:t>
            </a:r>
          </a:p>
          <a:p>
            <a:r>
              <a:rPr lang="en-US" dirty="0"/>
              <a:t>Aging and disability resource centers</a:t>
            </a:r>
          </a:p>
          <a:p>
            <a:r>
              <a:rPr lang="en-US" dirty="0"/>
              <a:t>Area agencies on aging</a:t>
            </a:r>
          </a:p>
          <a:p>
            <a:r>
              <a:rPr lang="en-US" dirty="0"/>
              <a:t>Community-based organizations</a:t>
            </a:r>
          </a:p>
          <a:p>
            <a:r>
              <a:rPr lang="en-US" dirty="0"/>
              <a:t>Falls Free® Initiative State Coalitions on Falls Prevention</a:t>
            </a:r>
          </a:p>
          <a:p>
            <a:r>
              <a:rPr lang="en-US" dirty="0"/>
              <a:t>Health care organizations</a:t>
            </a:r>
          </a:p>
          <a:p>
            <a:r>
              <a:rPr lang="en-US" dirty="0"/>
              <a:t>Senior centers</a:t>
            </a:r>
          </a:p>
          <a:p>
            <a:r>
              <a:rPr lang="en-US" dirty="0"/>
              <a:t>State health departments</a:t>
            </a:r>
          </a:p>
          <a:p>
            <a:r>
              <a:rPr lang="en-US" dirty="0"/>
              <a:t>State offices on aging</a:t>
            </a:r>
          </a:p>
          <a:p>
            <a:r>
              <a:rPr lang="en-US" dirty="0"/>
              <a:t>Tribal organizations</a:t>
            </a:r>
          </a:p>
          <a:p>
            <a:r>
              <a:rPr lang="en-US" dirty="0"/>
              <a:t>And, many more…https://www.ncoa.org/center-for-healthy-aging/about-cha/cha-partners/  </a:t>
            </a:r>
          </a:p>
        </p:txBody>
      </p:sp>
    </p:spTree>
    <p:extLst>
      <p:ext uri="{BB962C8B-B14F-4D97-AF65-F5344CB8AC3E}">
        <p14:creationId xmlns:p14="http://schemas.microsoft.com/office/powerpoint/2010/main" val="183677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a:xfrm>
            <a:off x="847957" y="2037100"/>
            <a:ext cx="5365555" cy="3680653"/>
          </a:xfrm>
        </p:spPr>
        <p:txBody>
          <a:bodyPr>
            <a:normAutofit/>
          </a:bodyPr>
          <a:lstStyle/>
          <a:p>
            <a:r>
              <a:rPr lang="en-US" sz="4800" dirty="0">
                <a:solidFill>
                  <a:srgbClr val="1F3D7C"/>
                </a:solidFill>
              </a:rPr>
              <a:t>Why Do Partnerships Matter?</a:t>
            </a:r>
          </a:p>
        </p:txBody>
      </p:sp>
      <p:pic>
        <p:nvPicPr>
          <p:cNvPr id="2" name="Picture 1">
            <a:extLst>
              <a:ext uri="{FF2B5EF4-FFF2-40B4-BE49-F238E27FC236}">
                <a16:creationId xmlns:a16="http://schemas.microsoft.com/office/drawing/2014/main" id="{0023F2AE-BCA3-406B-B878-9B7061CB7B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0"/>
            <a:ext cx="6315456" cy="6858000"/>
          </a:xfrm>
          <a:prstGeom prst="rect">
            <a:avLst/>
          </a:prstGeom>
        </p:spPr>
      </p:pic>
    </p:spTree>
    <p:extLst>
      <p:ext uri="{BB962C8B-B14F-4D97-AF65-F5344CB8AC3E}">
        <p14:creationId xmlns:p14="http://schemas.microsoft.com/office/powerpoint/2010/main" val="4012333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a:xfrm>
            <a:off x="456770" y="3252730"/>
            <a:ext cx="11160429" cy="3096761"/>
          </a:xfrm>
        </p:spPr>
        <p:txBody>
          <a:bodyPr>
            <a:noAutofit/>
          </a:bodyPr>
          <a:lstStyle/>
          <a:p>
            <a:pPr algn="ctr"/>
            <a:r>
              <a:rPr lang="en-US" sz="2400" dirty="0"/>
              <a:t>Who: </a:t>
            </a:r>
            <a:r>
              <a:rPr lang="en-US" sz="2400" b="0" dirty="0"/>
              <a:t>700+ professionals and advocates working at the local, state, and national levels to improve the health and economic security of older adults</a:t>
            </a:r>
            <a:br>
              <a:rPr lang="en-US" sz="2400" b="0" dirty="0"/>
            </a:br>
            <a:br>
              <a:rPr lang="en-US" sz="2400" b="0" dirty="0"/>
            </a:br>
            <a:r>
              <a:rPr lang="en-US" sz="2400" i="1" dirty="0">
                <a:hlinkClick r:id="rId3"/>
              </a:rPr>
              <a:t>www.ageaction.org</a:t>
            </a:r>
            <a:r>
              <a:rPr lang="en-US" sz="2400" i="1" dirty="0"/>
              <a:t> </a:t>
            </a:r>
            <a:br>
              <a:rPr lang="en-US" sz="2400" i="1" dirty="0"/>
            </a:br>
            <a:br>
              <a:rPr lang="en-US" sz="2400" dirty="0"/>
            </a:br>
            <a:r>
              <a:rPr lang="en-US" sz="2400" dirty="0"/>
              <a:t>Where: </a:t>
            </a:r>
            <a:r>
              <a:rPr lang="en-US" sz="2400" b="0" dirty="0"/>
              <a:t>Washington, DC </a:t>
            </a:r>
            <a:br>
              <a:rPr lang="en-US" sz="2400" b="0" dirty="0"/>
            </a:br>
            <a:r>
              <a:rPr lang="en-US" sz="2400" b="0" dirty="0"/>
              <a:t>Renaissance Hotel 	 </a:t>
            </a:r>
            <a:endParaRPr lang="en-US" sz="2400" dirty="0">
              <a:solidFill>
                <a:srgbClr val="1F3D7C"/>
              </a:solidFill>
            </a:endParaRPr>
          </a:p>
        </p:txBody>
      </p:sp>
      <p:sp>
        <p:nvSpPr>
          <p:cNvPr id="4" name="Title 16">
            <a:extLst>
              <a:ext uri="{FF2B5EF4-FFF2-40B4-BE49-F238E27FC236}">
                <a16:creationId xmlns:a16="http://schemas.microsoft.com/office/drawing/2014/main" id="{BC39AA9A-2905-42E2-937A-EF433C93613A}"/>
              </a:ext>
            </a:extLst>
          </p:cNvPr>
          <p:cNvSpPr txBox="1">
            <a:spLocks/>
          </p:cNvSpPr>
          <p:nvPr/>
        </p:nvSpPr>
        <p:spPr>
          <a:xfrm>
            <a:off x="456770" y="109149"/>
            <a:ext cx="11619804" cy="849955"/>
          </a:xfrm>
          <a:prstGeom prst="rect">
            <a:avLst/>
          </a:prstGeom>
        </p:spPr>
        <p:txBody>
          <a:bodyPr vert="horz">
            <a:normAutofit/>
          </a:bodyPr>
          <a:lstStyle>
            <a:lvl1pPr algn="l" defTabSz="609555" rtl="0" eaLnBrk="1" latinLnBrk="0" hangingPunct="1">
              <a:spcBef>
                <a:spcPct val="0"/>
              </a:spcBef>
              <a:buNone/>
              <a:defRPr sz="4267" b="1" i="0" kern="1200">
                <a:solidFill>
                  <a:schemeClr val="tx2"/>
                </a:solidFill>
                <a:latin typeface="Arial" panose="020B0604020202020204" pitchFamily="34" charset="0"/>
                <a:ea typeface="+mj-ea"/>
                <a:cs typeface="Arial" panose="020B0604020202020204" pitchFamily="34" charset="0"/>
              </a:defRPr>
            </a:lvl1pPr>
          </a:lstStyle>
          <a:p>
            <a:r>
              <a:rPr lang="en-US" dirty="0">
                <a:solidFill>
                  <a:srgbClr val="1F3D7C"/>
                </a:solidFill>
              </a:rPr>
              <a:t>NCOA’s </a:t>
            </a:r>
            <a:r>
              <a:rPr lang="en-US" dirty="0" err="1">
                <a:solidFill>
                  <a:srgbClr val="1F3D7C"/>
                </a:solidFill>
              </a:rPr>
              <a:t>Age+Action</a:t>
            </a:r>
            <a:r>
              <a:rPr lang="en-US" dirty="0">
                <a:solidFill>
                  <a:srgbClr val="1F3D7C"/>
                </a:solidFill>
              </a:rPr>
              <a:t> Conference</a:t>
            </a:r>
          </a:p>
        </p:txBody>
      </p:sp>
      <p:pic>
        <p:nvPicPr>
          <p:cNvPr id="2050" name="Picture 2" descr="NCOA 2019 Age+Action Conference">
            <a:extLst>
              <a:ext uri="{FF2B5EF4-FFF2-40B4-BE49-F238E27FC236}">
                <a16:creationId xmlns:a16="http://schemas.microsoft.com/office/drawing/2014/main" id="{A1A54F24-0DED-4896-97EB-559B00F8B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74939"/>
            <a:ext cx="7166956" cy="20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1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15C36E9-216F-47CB-8393-244A8A72C8F3}"/>
              </a:ext>
            </a:extLst>
          </p:cNvPr>
          <p:cNvPicPr>
            <a:picLocks noGrp="1" noChangeAspect="1"/>
          </p:cNvPicPr>
          <p:nvPr>
            <p:ph sz="quarter" idx="11"/>
          </p:nvPr>
        </p:nvPicPr>
        <p:blipFill rotWithShape="1">
          <a:blip r:embed="rId3" cstate="email">
            <a:extLst>
              <a:ext uri="{28A0092B-C50C-407E-A947-70E740481C1C}">
                <a14:useLocalDpi xmlns:a14="http://schemas.microsoft.com/office/drawing/2010/main"/>
              </a:ext>
            </a:extLst>
          </a:blip>
          <a:srcRect/>
          <a:stretch/>
        </p:blipFill>
        <p:spPr>
          <a:xfrm>
            <a:off x="596815" y="1184102"/>
            <a:ext cx="3466843" cy="5198533"/>
          </a:xfrm>
        </p:spPr>
      </p:pic>
      <p:sp>
        <p:nvSpPr>
          <p:cNvPr id="3" name="Title 2">
            <a:extLst>
              <a:ext uri="{FF2B5EF4-FFF2-40B4-BE49-F238E27FC236}">
                <a16:creationId xmlns:a16="http://schemas.microsoft.com/office/drawing/2014/main" id="{5397715A-0709-4326-9B01-EB0E6739F058}"/>
              </a:ext>
            </a:extLst>
          </p:cNvPr>
          <p:cNvSpPr>
            <a:spLocks noGrp="1"/>
          </p:cNvSpPr>
          <p:nvPr>
            <p:ph type="title"/>
          </p:nvPr>
        </p:nvSpPr>
        <p:spPr/>
        <p:txBody>
          <a:bodyPr/>
          <a:lstStyle/>
          <a:p>
            <a:r>
              <a:rPr lang="en-US" dirty="0"/>
              <a:t>About NCOA</a:t>
            </a:r>
          </a:p>
        </p:txBody>
      </p:sp>
      <p:sp>
        <p:nvSpPr>
          <p:cNvPr id="4" name="Text Placeholder 3">
            <a:extLst>
              <a:ext uri="{FF2B5EF4-FFF2-40B4-BE49-F238E27FC236}">
                <a16:creationId xmlns:a16="http://schemas.microsoft.com/office/drawing/2014/main" id="{C192D592-22B0-4DA5-86B1-C56C04849DB8}"/>
              </a:ext>
            </a:extLst>
          </p:cNvPr>
          <p:cNvSpPr>
            <a:spLocks noGrp="1"/>
          </p:cNvSpPr>
          <p:nvPr>
            <p:ph type="body" sz="quarter" idx="10"/>
          </p:nvPr>
        </p:nvSpPr>
        <p:spPr>
          <a:xfrm>
            <a:off x="4710856" y="1215764"/>
            <a:ext cx="6993464" cy="5200477"/>
          </a:xfrm>
        </p:spPr>
        <p:txBody>
          <a:bodyPr vert="horz" anchor="t">
            <a:normAutofit fontScale="70000" lnSpcReduction="20000"/>
          </a:bodyPr>
          <a:lstStyle/>
          <a:p>
            <a:pPr marL="0" indent="0">
              <a:lnSpc>
                <a:spcPct val="120000"/>
              </a:lnSpc>
              <a:buClr>
                <a:srgbClr val="003767"/>
              </a:buClr>
              <a:buNone/>
            </a:pPr>
            <a:r>
              <a:rPr lang="en-US" sz="5333" b="1" dirty="0"/>
              <a:t>Who We Are: </a:t>
            </a:r>
            <a:br>
              <a:rPr lang="en-US" sz="5333" b="1" dirty="0">
                <a:solidFill>
                  <a:srgbClr val="1F3D7C"/>
                </a:solidFill>
              </a:rPr>
            </a:br>
            <a:r>
              <a:rPr lang="en-US" dirty="0">
                <a:solidFill>
                  <a:srgbClr val="1F3D7C"/>
                </a:solidFill>
              </a:rPr>
              <a:t>NCOA is </a:t>
            </a:r>
            <a:r>
              <a:rPr lang="en-US" dirty="0"/>
              <a:t>the national voice for every person’s right to age well.</a:t>
            </a:r>
          </a:p>
          <a:p>
            <a:pPr marL="0" indent="0">
              <a:buClr>
                <a:srgbClr val="003767"/>
              </a:buClr>
              <a:buNone/>
            </a:pPr>
            <a:endParaRPr lang="en-US" sz="3200" dirty="0"/>
          </a:p>
          <a:p>
            <a:pPr marL="0" indent="0">
              <a:lnSpc>
                <a:spcPct val="120000"/>
              </a:lnSpc>
              <a:buClr>
                <a:srgbClr val="003767"/>
              </a:buClr>
              <a:buNone/>
            </a:pPr>
            <a:r>
              <a:rPr lang="en-US" sz="5333" b="1" dirty="0"/>
              <a:t>Our Vision:</a:t>
            </a:r>
            <a:br>
              <a:rPr lang="en-US" sz="5333" b="1" dirty="0">
                <a:solidFill>
                  <a:srgbClr val="1F3D7C"/>
                </a:solidFill>
              </a:rPr>
            </a:br>
            <a:r>
              <a:rPr lang="en-US" dirty="0">
                <a:solidFill>
                  <a:srgbClr val="1F3D7C"/>
                </a:solidFill>
                <a:latin typeface="Arial"/>
                <a:cs typeface="Arial"/>
              </a:rPr>
              <a:t>A just and caring society in which each of us, as we age, lives with dignity, purpose, and security</a:t>
            </a:r>
          </a:p>
          <a:p>
            <a:pPr marL="0" indent="0">
              <a:lnSpc>
                <a:spcPct val="120000"/>
              </a:lnSpc>
              <a:buNone/>
            </a:pPr>
            <a:endParaRPr lang="en-US" dirty="0">
              <a:solidFill>
                <a:srgbClr val="1F3D7C"/>
              </a:solidFill>
            </a:endParaRPr>
          </a:p>
          <a:p>
            <a:pPr marL="456342" indent="-456342"/>
            <a:endParaRPr lang="en-US" dirty="0"/>
          </a:p>
        </p:txBody>
      </p:sp>
    </p:spTree>
    <p:extLst>
      <p:ext uri="{BB962C8B-B14F-4D97-AF65-F5344CB8AC3E}">
        <p14:creationId xmlns:p14="http://schemas.microsoft.com/office/powerpoint/2010/main" val="89181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a:xfrm>
            <a:off x="456770" y="3252730"/>
            <a:ext cx="11160429" cy="3096761"/>
          </a:xfrm>
        </p:spPr>
        <p:txBody>
          <a:bodyPr>
            <a:noAutofit/>
          </a:bodyPr>
          <a:lstStyle/>
          <a:p>
            <a:pPr algn="ctr"/>
            <a:endParaRPr lang="en-US" sz="2400" dirty="0">
              <a:solidFill>
                <a:srgbClr val="1F3D7C"/>
              </a:solidFill>
            </a:endParaRPr>
          </a:p>
        </p:txBody>
      </p:sp>
      <p:sp>
        <p:nvSpPr>
          <p:cNvPr id="4" name="Title 16">
            <a:extLst>
              <a:ext uri="{FF2B5EF4-FFF2-40B4-BE49-F238E27FC236}">
                <a16:creationId xmlns:a16="http://schemas.microsoft.com/office/drawing/2014/main" id="{BC39AA9A-2905-42E2-937A-EF433C93613A}"/>
              </a:ext>
            </a:extLst>
          </p:cNvPr>
          <p:cNvSpPr txBox="1">
            <a:spLocks/>
          </p:cNvSpPr>
          <p:nvPr/>
        </p:nvSpPr>
        <p:spPr>
          <a:xfrm>
            <a:off x="456770" y="109149"/>
            <a:ext cx="11619804" cy="849955"/>
          </a:xfrm>
          <a:prstGeom prst="rect">
            <a:avLst/>
          </a:prstGeom>
        </p:spPr>
        <p:txBody>
          <a:bodyPr vert="horz">
            <a:normAutofit/>
          </a:bodyPr>
          <a:lstStyle>
            <a:lvl1pPr algn="l" defTabSz="609555" rtl="0" eaLnBrk="1" latinLnBrk="0" hangingPunct="1">
              <a:spcBef>
                <a:spcPct val="0"/>
              </a:spcBef>
              <a:buNone/>
              <a:defRPr sz="4267" b="1" i="0" kern="1200">
                <a:solidFill>
                  <a:schemeClr val="tx2"/>
                </a:solidFill>
                <a:latin typeface="Arial" panose="020B0604020202020204" pitchFamily="34" charset="0"/>
                <a:ea typeface="+mj-ea"/>
                <a:cs typeface="Arial" panose="020B0604020202020204" pitchFamily="34" charset="0"/>
              </a:defRPr>
            </a:lvl1pPr>
          </a:lstStyle>
          <a:p>
            <a:r>
              <a:rPr lang="en-US" dirty="0" err="1">
                <a:solidFill>
                  <a:srgbClr val="1F3D7C"/>
                </a:solidFill>
              </a:rPr>
              <a:t>Servicios</a:t>
            </a:r>
            <a:r>
              <a:rPr lang="en-US" dirty="0">
                <a:solidFill>
                  <a:srgbClr val="1F3D7C"/>
                </a:solidFill>
              </a:rPr>
              <a:t> de La Raza 7</a:t>
            </a:r>
            <a:r>
              <a:rPr lang="en-US" baseline="30000" dirty="0">
                <a:solidFill>
                  <a:srgbClr val="1F3D7C"/>
                </a:solidFill>
              </a:rPr>
              <a:t>th</a:t>
            </a:r>
            <a:r>
              <a:rPr lang="en-US" dirty="0">
                <a:solidFill>
                  <a:srgbClr val="1F3D7C"/>
                </a:solidFill>
              </a:rPr>
              <a:t> Annual </a:t>
            </a:r>
            <a:r>
              <a:rPr lang="en-US" i="1" dirty="0">
                <a:solidFill>
                  <a:srgbClr val="1F3D7C"/>
                </a:solidFill>
              </a:rPr>
              <a:t>Gala</a:t>
            </a:r>
            <a:endParaRPr lang="en-US" dirty="0">
              <a:solidFill>
                <a:srgbClr val="1F3D7C"/>
              </a:solidFill>
            </a:endParaRPr>
          </a:p>
        </p:txBody>
      </p:sp>
      <p:pic>
        <p:nvPicPr>
          <p:cNvPr id="3074" name="Picture 2" descr="http://serviciosdelaraza.org/wp-content/uploads/2019/01/Gala2019_SavetheDate_forwebpage-1024x614.jpg">
            <a:extLst>
              <a:ext uri="{FF2B5EF4-FFF2-40B4-BE49-F238E27FC236}">
                <a16:creationId xmlns:a16="http://schemas.microsoft.com/office/drawing/2014/main" id="{053B7D17-8CFD-4DC9-ADDA-B5B9C9995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390" y="1108363"/>
            <a:ext cx="9019739" cy="54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8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a:t>
            </a:r>
          </a:p>
        </p:txBody>
      </p:sp>
      <p:sp>
        <p:nvSpPr>
          <p:cNvPr id="3" name="Text Placeholder 2"/>
          <p:cNvSpPr>
            <a:spLocks noGrp="1"/>
          </p:cNvSpPr>
          <p:nvPr>
            <p:ph type="body" sz="quarter" idx="4294967295"/>
          </p:nvPr>
        </p:nvSpPr>
        <p:spPr>
          <a:xfrm>
            <a:off x="457202" y="1177159"/>
            <a:ext cx="5491653" cy="5190487"/>
          </a:xfrm>
          <a:prstGeom prst="rect">
            <a:avLst/>
          </a:prstGeom>
        </p:spPr>
        <p:txBody>
          <a:bodyPr anchor="t">
            <a:normAutofit/>
          </a:bodyPr>
          <a:lstStyle/>
          <a:p>
            <a:pPr marL="0" indent="0">
              <a:lnSpc>
                <a:spcPct val="120000"/>
              </a:lnSpc>
              <a:spcBef>
                <a:spcPts val="0"/>
              </a:spcBef>
              <a:spcAft>
                <a:spcPts val="600"/>
              </a:spcAft>
              <a:buClr>
                <a:schemeClr val="tx2"/>
              </a:buClr>
              <a:buNone/>
            </a:pPr>
            <a:r>
              <a:rPr lang="en-US" sz="1800" dirty="0">
                <a:solidFill>
                  <a:srgbClr val="1F3D7C"/>
                </a:solidFill>
              </a:rPr>
              <a:t>Rudolph “Rudy” Gonzales</a:t>
            </a:r>
          </a:p>
          <a:p>
            <a:pPr marL="0" indent="0">
              <a:lnSpc>
                <a:spcPct val="120000"/>
              </a:lnSpc>
              <a:spcBef>
                <a:spcPts val="0"/>
              </a:spcBef>
              <a:spcAft>
                <a:spcPts val="600"/>
              </a:spcAft>
              <a:buClr>
                <a:schemeClr val="tx2"/>
              </a:buClr>
              <a:buNone/>
            </a:pPr>
            <a:r>
              <a:rPr lang="en-US" sz="1800" dirty="0">
                <a:solidFill>
                  <a:srgbClr val="1F3D7C"/>
                </a:solidFill>
              </a:rPr>
              <a:t>Executive Director, </a:t>
            </a:r>
            <a:r>
              <a:rPr lang="en-US" sz="1800" dirty="0" err="1">
                <a:solidFill>
                  <a:srgbClr val="1F3D7C"/>
                </a:solidFill>
              </a:rPr>
              <a:t>Servicios</a:t>
            </a:r>
            <a:r>
              <a:rPr lang="en-US" sz="1800" dirty="0">
                <a:solidFill>
                  <a:srgbClr val="1F3D7C"/>
                </a:solidFill>
              </a:rPr>
              <a:t> de La Raza</a:t>
            </a:r>
          </a:p>
          <a:p>
            <a:pPr marL="0" indent="0">
              <a:lnSpc>
                <a:spcPct val="120000"/>
              </a:lnSpc>
              <a:spcBef>
                <a:spcPts val="0"/>
              </a:spcBef>
              <a:spcAft>
                <a:spcPts val="600"/>
              </a:spcAft>
              <a:buClr>
                <a:schemeClr val="tx2"/>
              </a:buClr>
              <a:buNone/>
            </a:pPr>
            <a:r>
              <a:rPr lang="en-US" sz="1800" dirty="0">
                <a:solidFill>
                  <a:srgbClr val="1F3D7C"/>
                </a:solidFill>
              </a:rPr>
              <a:t>Preferred Pronouns: He, Him, His, Himself, El</a:t>
            </a:r>
          </a:p>
          <a:p>
            <a:pPr marL="0" indent="0">
              <a:buNone/>
            </a:pPr>
            <a:r>
              <a:rPr lang="en-US" sz="1800" dirty="0">
                <a:solidFill>
                  <a:srgbClr val="1F3D7C"/>
                </a:solidFill>
              </a:rPr>
              <a:t>Office: 303.458.5851</a:t>
            </a:r>
          </a:p>
          <a:p>
            <a:pPr marL="0" indent="0">
              <a:buNone/>
            </a:pPr>
            <a:r>
              <a:rPr lang="en-US" sz="1800" dirty="0">
                <a:solidFill>
                  <a:srgbClr val="1F3D7C"/>
                </a:solidFill>
              </a:rPr>
              <a:t>Direct: 303.953.5905</a:t>
            </a:r>
          </a:p>
          <a:p>
            <a:pPr marL="0" indent="0">
              <a:buNone/>
            </a:pPr>
            <a:r>
              <a:rPr lang="en-US" sz="1800" u="sng" dirty="0">
                <a:hlinkClick r:id="rId2"/>
              </a:rPr>
              <a:t>www.serviciosdelaraza.org</a:t>
            </a:r>
            <a:r>
              <a:rPr lang="en-US" sz="1800" dirty="0"/>
              <a:t>  | </a:t>
            </a:r>
            <a:r>
              <a:rPr lang="en-US" sz="1800" u="sng" dirty="0">
                <a:hlinkClick r:id="rId3"/>
              </a:rPr>
              <a:t>www.facebook.com/serviciosdelaraza</a:t>
            </a:r>
            <a:endParaRPr lang="en-US" sz="1800" dirty="0"/>
          </a:p>
          <a:p>
            <a:pPr marL="0" indent="0">
              <a:lnSpc>
                <a:spcPct val="134000"/>
              </a:lnSpc>
              <a:spcBef>
                <a:spcPts val="0"/>
              </a:spcBef>
              <a:spcAft>
                <a:spcPts val="600"/>
              </a:spcAft>
              <a:buClr>
                <a:schemeClr val="tx2"/>
              </a:buClr>
              <a:buNone/>
            </a:pPr>
            <a:endParaRPr lang="en-US" sz="1800" b="1" dirty="0"/>
          </a:p>
          <a:p>
            <a:pPr marL="0" indent="0">
              <a:spcBef>
                <a:spcPts val="0"/>
              </a:spcBef>
              <a:spcAft>
                <a:spcPts val="600"/>
              </a:spcAft>
              <a:buClr>
                <a:schemeClr val="tx2"/>
              </a:buClr>
              <a:buSzPct val="101000"/>
              <a:buNone/>
            </a:pPr>
            <a:r>
              <a:rPr lang="en-US" sz="1800" dirty="0">
                <a:solidFill>
                  <a:srgbClr val="1F3D7C"/>
                </a:solidFill>
              </a:rPr>
              <a:t>Vivian Nava-Schellinger</a:t>
            </a:r>
          </a:p>
          <a:p>
            <a:pPr marL="0" indent="0">
              <a:spcBef>
                <a:spcPts val="0"/>
              </a:spcBef>
              <a:spcAft>
                <a:spcPts val="600"/>
              </a:spcAft>
              <a:buClr>
                <a:schemeClr val="tx2"/>
              </a:buClr>
              <a:buSzPct val="101000"/>
              <a:buNone/>
            </a:pPr>
            <a:r>
              <a:rPr lang="en-US" sz="1800" dirty="0">
                <a:solidFill>
                  <a:srgbClr val="1F3D7C"/>
                </a:solidFill>
              </a:rPr>
              <a:t>Associate Director, Strategic Partnerships &amp; External Affairs</a:t>
            </a:r>
          </a:p>
          <a:p>
            <a:pPr marL="0" indent="0">
              <a:spcBef>
                <a:spcPts val="0"/>
              </a:spcBef>
              <a:spcAft>
                <a:spcPts val="600"/>
              </a:spcAft>
              <a:buClr>
                <a:schemeClr val="tx2"/>
              </a:buClr>
              <a:buSzPct val="101000"/>
              <a:buNone/>
            </a:pPr>
            <a:r>
              <a:rPr lang="en-US" sz="1800" dirty="0">
                <a:solidFill>
                  <a:srgbClr val="1F3D7C"/>
                </a:solidFill>
              </a:rPr>
              <a:t>National Council on Aging </a:t>
            </a:r>
          </a:p>
          <a:p>
            <a:pPr marL="0" indent="0">
              <a:spcBef>
                <a:spcPts val="0"/>
              </a:spcBef>
              <a:spcAft>
                <a:spcPts val="600"/>
              </a:spcAft>
              <a:buClr>
                <a:schemeClr val="tx2"/>
              </a:buClr>
              <a:buSzPct val="101000"/>
              <a:buNone/>
            </a:pPr>
            <a:r>
              <a:rPr lang="en-US" sz="1800" dirty="0">
                <a:solidFill>
                  <a:srgbClr val="1F3D7C"/>
                </a:solidFill>
                <a:hlinkClick r:id="rId4"/>
              </a:rPr>
              <a:t>Vivian.Schellinger@ncoa.org</a:t>
            </a:r>
            <a:endParaRPr lang="en-US" sz="1800" dirty="0">
              <a:solidFill>
                <a:srgbClr val="1F3D7C"/>
              </a:solidFill>
            </a:endParaRPr>
          </a:p>
          <a:p>
            <a:pPr marL="0" indent="0">
              <a:spcBef>
                <a:spcPts val="0"/>
              </a:spcBef>
              <a:spcAft>
                <a:spcPts val="600"/>
              </a:spcAft>
              <a:buClr>
                <a:schemeClr val="tx2"/>
              </a:buClr>
              <a:buSzPct val="101000"/>
              <a:buNone/>
            </a:pPr>
            <a:endParaRPr lang="en-US" sz="2200" dirty="0">
              <a:solidFill>
                <a:srgbClr val="1F3D7C"/>
              </a:solidFill>
            </a:endParaRPr>
          </a:p>
          <a:p>
            <a:pPr marL="2540" lvl="1" indent="0">
              <a:lnSpc>
                <a:spcPct val="120000"/>
              </a:lnSpc>
              <a:spcBef>
                <a:spcPts val="0"/>
              </a:spcBef>
              <a:buClr>
                <a:srgbClr val="2041A5"/>
              </a:buClr>
              <a:buNone/>
            </a:pPr>
            <a:endParaRPr lang="en-US" sz="4000" dirty="0">
              <a:solidFill>
                <a:srgbClr val="1F419B"/>
              </a:solidFill>
              <a:cs typeface="Arial"/>
            </a:endParaRPr>
          </a:p>
        </p:txBody>
      </p:sp>
      <p:sp>
        <p:nvSpPr>
          <p:cNvPr id="7" name="Text Placeholder 2">
            <a:extLst>
              <a:ext uri="{FF2B5EF4-FFF2-40B4-BE49-F238E27FC236}">
                <a16:creationId xmlns:a16="http://schemas.microsoft.com/office/drawing/2014/main" id="{2800FD3B-FE28-4863-9CE7-DD4C12F78132}"/>
              </a:ext>
            </a:extLst>
          </p:cNvPr>
          <p:cNvSpPr txBox="1">
            <a:spLocks/>
          </p:cNvSpPr>
          <p:nvPr/>
        </p:nvSpPr>
        <p:spPr>
          <a:xfrm>
            <a:off x="6379779" y="833756"/>
            <a:ext cx="5580993" cy="5190487"/>
          </a:xfrm>
          <a:prstGeom prst="rect">
            <a:avLst/>
          </a:prstGeom>
        </p:spPr>
        <p:txBody>
          <a:bodyPr anchor="t">
            <a:normAutofit fontScale="47500" lnSpcReduction="20000"/>
          </a:bodyPr>
          <a:lstStyle>
            <a:lvl1pPr marL="457165" indent="-457165" algn="l" defTabSz="609555" rtl="0" eaLnBrk="1" latinLnBrk="0" hangingPunct="1">
              <a:spcBef>
                <a:spcPct val="20000"/>
              </a:spcBef>
              <a:buFont typeface="Arial"/>
              <a:buChar char="•"/>
              <a:defRPr sz="4267" kern="1200">
                <a:solidFill>
                  <a:schemeClr val="tx1"/>
                </a:solidFill>
                <a:latin typeface="+mn-lt"/>
                <a:ea typeface="+mn-ea"/>
                <a:cs typeface="+mn-cs"/>
              </a:defRPr>
            </a:lvl1pPr>
            <a:lvl2pPr marL="990526" indent="-380973" algn="l" defTabSz="609555" rtl="0" eaLnBrk="1" latinLnBrk="0" hangingPunct="1">
              <a:spcBef>
                <a:spcPct val="20000"/>
              </a:spcBef>
              <a:buFont typeface="Arial"/>
              <a:buChar char="–"/>
              <a:defRPr sz="3733" kern="1200">
                <a:solidFill>
                  <a:schemeClr val="tx1"/>
                </a:solidFill>
                <a:latin typeface="+mn-lt"/>
                <a:ea typeface="+mn-ea"/>
                <a:cs typeface="+mn-cs"/>
              </a:defRPr>
            </a:lvl2pPr>
            <a:lvl3pPr marL="1523885" indent="-304778" algn="l" defTabSz="609555" rtl="0" eaLnBrk="1" latinLnBrk="0" hangingPunct="1">
              <a:spcBef>
                <a:spcPct val="20000"/>
              </a:spcBef>
              <a:buFont typeface="Arial"/>
              <a:buChar char="•"/>
              <a:defRPr sz="3200" kern="1200">
                <a:solidFill>
                  <a:schemeClr val="tx1"/>
                </a:solidFill>
                <a:latin typeface="+mn-lt"/>
                <a:ea typeface="+mn-ea"/>
                <a:cs typeface="+mn-cs"/>
              </a:defRPr>
            </a:lvl3pPr>
            <a:lvl4pPr marL="2133440" indent="-304778" algn="l" defTabSz="609555" rtl="0" eaLnBrk="1" latinLnBrk="0" hangingPunct="1">
              <a:spcBef>
                <a:spcPct val="20000"/>
              </a:spcBef>
              <a:buFont typeface="Arial"/>
              <a:buChar char="–"/>
              <a:defRPr sz="2667" kern="1200">
                <a:solidFill>
                  <a:schemeClr val="tx1"/>
                </a:solidFill>
                <a:latin typeface="+mn-lt"/>
                <a:ea typeface="+mn-ea"/>
                <a:cs typeface="+mn-cs"/>
              </a:defRPr>
            </a:lvl4pPr>
            <a:lvl5pPr marL="2742995" indent="-304778" algn="l" defTabSz="609555" rtl="0" eaLnBrk="1" latinLnBrk="0" hangingPunct="1">
              <a:spcBef>
                <a:spcPct val="20000"/>
              </a:spcBef>
              <a:buFont typeface="Arial"/>
              <a:buChar char="»"/>
              <a:defRPr sz="2667" kern="1200">
                <a:solidFill>
                  <a:schemeClr val="tx1"/>
                </a:solidFill>
                <a:latin typeface="+mn-lt"/>
                <a:ea typeface="+mn-ea"/>
                <a:cs typeface="+mn-cs"/>
              </a:defRPr>
            </a:lvl5pPr>
            <a:lvl6pPr marL="3352548" indent="-304778"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8"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8"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8"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0"/>
              </a:spcBef>
              <a:spcAft>
                <a:spcPts val="600"/>
              </a:spcAft>
              <a:buClr>
                <a:schemeClr val="tx2"/>
              </a:buClr>
              <a:buSzPct val="101000"/>
            </a:pPr>
            <a:endParaRPr lang="en-US" sz="4400" b="1" dirty="0">
              <a:solidFill>
                <a:srgbClr val="1F3D7C"/>
              </a:solidFill>
            </a:endParaRPr>
          </a:p>
          <a:p>
            <a:pPr>
              <a:lnSpc>
                <a:spcPct val="120000"/>
              </a:lnSpc>
              <a:spcBef>
                <a:spcPts val="0"/>
              </a:spcBef>
              <a:spcAft>
                <a:spcPts val="600"/>
              </a:spcAft>
              <a:buClr>
                <a:schemeClr val="tx2"/>
              </a:buClr>
              <a:buSzPct val="101000"/>
            </a:pPr>
            <a:r>
              <a:rPr lang="en-US" sz="4400" b="1" dirty="0">
                <a:solidFill>
                  <a:srgbClr val="1F3D7C"/>
                </a:solidFill>
              </a:rPr>
              <a:t>Visit ncoa.org </a:t>
            </a:r>
            <a:r>
              <a:rPr lang="en-US" sz="4400" dirty="0">
                <a:solidFill>
                  <a:srgbClr val="1F3D7C"/>
                </a:solidFill>
              </a:rPr>
              <a:t>and sign up for news, policy alerts, new blog posts, networking with the broader aging affiliates and National Institute of Senior Centers (NISC) </a:t>
            </a:r>
            <a:r>
              <a:rPr lang="en-US" sz="4400" b="1" dirty="0">
                <a:solidFill>
                  <a:srgbClr val="1F3D7C"/>
                </a:solidFill>
              </a:rPr>
              <a:t>Visit ncoa.org</a:t>
            </a:r>
            <a:r>
              <a:rPr lang="en-US" sz="4400" dirty="0">
                <a:solidFill>
                  <a:srgbClr val="1F3D7C"/>
                </a:solidFill>
              </a:rPr>
              <a:t> and sign up for news</a:t>
            </a:r>
            <a:br>
              <a:rPr lang="en-US" sz="4400" dirty="0">
                <a:solidFill>
                  <a:srgbClr val="1F3D7C"/>
                </a:solidFill>
                <a:ea typeface="+mn-lt"/>
                <a:cs typeface="+mn-lt"/>
              </a:rPr>
            </a:br>
            <a:endParaRPr lang="en-US" sz="4400" dirty="0">
              <a:solidFill>
                <a:srgbClr val="1F3D7C"/>
              </a:solidFill>
              <a:cs typeface="Arial"/>
            </a:endParaRPr>
          </a:p>
          <a:p>
            <a:pPr marL="456342" indent="-456342">
              <a:lnSpc>
                <a:spcPct val="120000"/>
              </a:lnSpc>
              <a:spcBef>
                <a:spcPts val="0"/>
              </a:spcBef>
              <a:buClr>
                <a:schemeClr val="tx2"/>
              </a:buClr>
              <a:buSzPct val="101000"/>
              <a:buFont typeface="Arial" panose="020B0604020202020204" pitchFamily="34" charset="0"/>
              <a:buChar char="•"/>
            </a:pPr>
            <a:r>
              <a:rPr lang="en-US" sz="4400" b="1" dirty="0">
                <a:solidFill>
                  <a:srgbClr val="1F3D7C"/>
                </a:solidFill>
              </a:rPr>
              <a:t>Follow @</a:t>
            </a:r>
            <a:r>
              <a:rPr lang="en-US" sz="4400" b="1" dirty="0" err="1">
                <a:solidFill>
                  <a:srgbClr val="1F3D7C"/>
                </a:solidFill>
              </a:rPr>
              <a:t>NCOAging</a:t>
            </a:r>
            <a:r>
              <a:rPr lang="en-US" sz="4400" b="1" dirty="0">
                <a:solidFill>
                  <a:srgbClr val="1F3D7C"/>
                </a:solidFill>
              </a:rPr>
              <a:t> </a:t>
            </a:r>
            <a:r>
              <a:rPr lang="en-US" sz="4400" dirty="0">
                <a:solidFill>
                  <a:srgbClr val="1F3D7C"/>
                </a:solidFill>
              </a:rPr>
              <a:t>on social media</a:t>
            </a:r>
            <a:br>
              <a:rPr lang="en-US" sz="4400" dirty="0">
                <a:solidFill>
                  <a:srgbClr val="1F3D7C"/>
                </a:solidFill>
                <a:ea typeface="+mn-lt"/>
                <a:cs typeface="+mn-lt"/>
              </a:rPr>
            </a:br>
            <a:endParaRPr lang="en-US" sz="4400" dirty="0">
              <a:solidFill>
                <a:srgbClr val="1F3D7C"/>
              </a:solidFill>
              <a:cs typeface="Arial"/>
            </a:endParaRPr>
          </a:p>
          <a:p>
            <a:pPr marL="456342" indent="-456342">
              <a:lnSpc>
                <a:spcPct val="120000"/>
              </a:lnSpc>
              <a:spcBef>
                <a:spcPts val="0"/>
              </a:spcBef>
              <a:buClr>
                <a:schemeClr val="tx2"/>
              </a:buClr>
              <a:buSzPct val="101000"/>
              <a:buFont typeface="Arial" panose="020B0604020202020204" pitchFamily="34" charset="0"/>
              <a:buChar char="•"/>
            </a:pPr>
            <a:r>
              <a:rPr lang="en-US" sz="4400" b="1" dirty="0">
                <a:solidFill>
                  <a:srgbClr val="1F3D7C"/>
                </a:solidFill>
              </a:rPr>
              <a:t>Share</a:t>
            </a:r>
            <a:r>
              <a:rPr lang="en-US" sz="4400" dirty="0">
                <a:solidFill>
                  <a:srgbClr val="1F3D7C"/>
                </a:solidFill>
              </a:rPr>
              <a:t> NCOA’s free, trusted </a:t>
            </a:r>
            <a:br>
              <a:rPr lang="en-US" sz="4400" dirty="0">
                <a:solidFill>
                  <a:srgbClr val="1F3D7C"/>
                </a:solidFill>
                <a:ea typeface="+mn-lt"/>
                <a:cs typeface="+mn-lt"/>
              </a:rPr>
            </a:br>
            <a:r>
              <a:rPr lang="en-US" sz="4400" dirty="0">
                <a:solidFill>
                  <a:srgbClr val="1F3D7C"/>
                </a:solidFill>
              </a:rPr>
              <a:t>tools with older adults</a:t>
            </a:r>
            <a:endParaRPr lang="en-US" sz="4400" dirty="0">
              <a:solidFill>
                <a:srgbClr val="1F3D7C"/>
              </a:solidFill>
              <a:cs typeface="Arial"/>
            </a:endParaRPr>
          </a:p>
          <a:p>
            <a:pPr marL="989729" lvl="1" indent="-380144">
              <a:lnSpc>
                <a:spcPct val="120000"/>
              </a:lnSpc>
              <a:spcBef>
                <a:spcPts val="0"/>
              </a:spcBef>
              <a:buClr>
                <a:schemeClr val="tx2"/>
              </a:buClr>
              <a:buFont typeface="Courier New" panose="02070309020205020404" pitchFamily="49" charset="0"/>
              <a:buChar char="o"/>
            </a:pPr>
            <a:r>
              <a:rPr lang="en-US" sz="5100" dirty="0">
                <a:solidFill>
                  <a:srgbClr val="1F419B"/>
                </a:solidFill>
                <a:hlinkClick r:id="rId5"/>
              </a:rPr>
              <a:t>BenefitsCheckUp.org</a:t>
            </a:r>
            <a:endParaRPr lang="en-US" sz="5100" dirty="0">
              <a:solidFill>
                <a:srgbClr val="1F419B"/>
              </a:solidFill>
              <a:cs typeface="Arial"/>
            </a:endParaRPr>
          </a:p>
          <a:p>
            <a:pPr marL="989729" lvl="1" indent="-380144">
              <a:lnSpc>
                <a:spcPct val="120000"/>
              </a:lnSpc>
              <a:spcBef>
                <a:spcPts val="0"/>
              </a:spcBef>
              <a:buClr>
                <a:schemeClr val="tx2"/>
              </a:buClr>
              <a:buFont typeface="Courier New" panose="02070309020205020404" pitchFamily="49" charset="0"/>
              <a:buChar char="o"/>
            </a:pPr>
            <a:r>
              <a:rPr lang="en-US" sz="5100" dirty="0">
                <a:solidFill>
                  <a:srgbClr val="1F419B"/>
                </a:solidFill>
                <a:hlinkClick r:id="rId6"/>
              </a:rPr>
              <a:t>MyMedicareMatters.org</a:t>
            </a:r>
            <a:endParaRPr lang="en-US" sz="5100" dirty="0">
              <a:solidFill>
                <a:srgbClr val="1F419B"/>
              </a:solidFill>
              <a:cs typeface="Arial"/>
              <a:hlinkClick r:id="rId6"/>
            </a:endParaRPr>
          </a:p>
          <a:p>
            <a:pPr marL="2540" lvl="1" indent="0">
              <a:lnSpc>
                <a:spcPct val="120000"/>
              </a:lnSpc>
              <a:spcBef>
                <a:spcPts val="0"/>
              </a:spcBef>
              <a:buClr>
                <a:srgbClr val="2041A5"/>
              </a:buClr>
              <a:buFont typeface="Arial"/>
              <a:buNone/>
            </a:pPr>
            <a:endParaRPr lang="en-US" sz="4000" dirty="0">
              <a:solidFill>
                <a:srgbClr val="1F419B"/>
              </a:solidFill>
              <a:cs typeface="Arial"/>
            </a:endParaRPr>
          </a:p>
        </p:txBody>
      </p:sp>
    </p:spTree>
    <p:extLst>
      <p:ext uri="{BB962C8B-B14F-4D97-AF65-F5344CB8AC3E}">
        <p14:creationId xmlns:p14="http://schemas.microsoft.com/office/powerpoint/2010/main" val="348560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571E41-D624-4B53-9DBF-B3D839A5B3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
          <a:stretch/>
        </p:blipFill>
        <p:spPr>
          <a:xfrm>
            <a:off x="0" y="1"/>
            <a:ext cx="12192000" cy="6858000"/>
          </a:xfrm>
          <a:prstGeom prst="rect">
            <a:avLst/>
          </a:prstGeom>
        </p:spPr>
      </p:pic>
      <p:grpSp>
        <p:nvGrpSpPr>
          <p:cNvPr id="13" name="Group 12">
            <a:extLst>
              <a:ext uri="{FF2B5EF4-FFF2-40B4-BE49-F238E27FC236}">
                <a16:creationId xmlns:a16="http://schemas.microsoft.com/office/drawing/2014/main" id="{536E7F71-D2E8-477D-A76C-A5CE29657DBA}"/>
              </a:ext>
            </a:extLst>
          </p:cNvPr>
          <p:cNvGrpSpPr/>
          <p:nvPr/>
        </p:nvGrpSpPr>
        <p:grpSpPr>
          <a:xfrm>
            <a:off x="128149" y="272970"/>
            <a:ext cx="5710464" cy="5634725"/>
            <a:chOff x="85952" y="538996"/>
            <a:chExt cx="4282848" cy="4226044"/>
          </a:xfrm>
        </p:grpSpPr>
        <p:sp>
          <p:nvSpPr>
            <p:cNvPr id="9" name="Oval 8">
              <a:extLst>
                <a:ext uri="{FF2B5EF4-FFF2-40B4-BE49-F238E27FC236}">
                  <a16:creationId xmlns:a16="http://schemas.microsoft.com/office/drawing/2014/main" id="{E2F77F72-056A-4E97-88C2-60F878F7D2E6}"/>
                </a:ext>
              </a:extLst>
            </p:cNvPr>
            <p:cNvSpPr/>
            <p:nvPr/>
          </p:nvSpPr>
          <p:spPr>
            <a:xfrm>
              <a:off x="261417" y="694949"/>
              <a:ext cx="3931920" cy="393192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Oval 11">
              <a:extLst>
                <a:ext uri="{FF2B5EF4-FFF2-40B4-BE49-F238E27FC236}">
                  <a16:creationId xmlns:a16="http://schemas.microsoft.com/office/drawing/2014/main" id="{AEF36412-7D73-40BA-9BFE-0F96D8A08ADF}"/>
                </a:ext>
              </a:extLst>
            </p:cNvPr>
            <p:cNvSpPr/>
            <p:nvPr/>
          </p:nvSpPr>
          <p:spPr>
            <a:xfrm>
              <a:off x="85952" y="538996"/>
              <a:ext cx="4282848" cy="4226044"/>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4" name="Text Placeholder 3">
            <a:extLst>
              <a:ext uri="{FF2B5EF4-FFF2-40B4-BE49-F238E27FC236}">
                <a16:creationId xmlns:a16="http://schemas.microsoft.com/office/drawing/2014/main" id="{C192D592-22B0-4DA5-86B1-C56C04849DB8}"/>
              </a:ext>
            </a:extLst>
          </p:cNvPr>
          <p:cNvSpPr>
            <a:spLocks noGrp="1"/>
          </p:cNvSpPr>
          <p:nvPr>
            <p:ph type="body" sz="quarter" idx="10"/>
          </p:nvPr>
        </p:nvSpPr>
        <p:spPr>
          <a:xfrm>
            <a:off x="834574" y="880536"/>
            <a:ext cx="4303485" cy="4443301"/>
          </a:xfrm>
        </p:spPr>
        <p:txBody>
          <a:bodyPr>
            <a:normAutofit fontScale="77500" lnSpcReduction="20000"/>
          </a:bodyPr>
          <a:lstStyle/>
          <a:p>
            <a:pPr marL="0" lvl="1" indent="0" algn="ctr">
              <a:lnSpc>
                <a:spcPct val="120000"/>
              </a:lnSpc>
              <a:spcBef>
                <a:spcPct val="0"/>
              </a:spcBef>
              <a:buClr>
                <a:schemeClr val="hlink"/>
              </a:buClr>
              <a:buNone/>
            </a:pPr>
            <a:r>
              <a:rPr lang="en-US" sz="3467" b="1" dirty="0"/>
              <a:t>Our Mission:</a:t>
            </a:r>
            <a:br>
              <a:rPr lang="en-US" sz="4977" dirty="0"/>
            </a:br>
            <a:r>
              <a:rPr lang="en-US" sz="3067" dirty="0"/>
              <a:t>Improve the lives of millions of older adults, especially those who are struggling</a:t>
            </a:r>
          </a:p>
          <a:p>
            <a:pPr marL="0" lvl="1" indent="0" algn="ctr">
              <a:spcBef>
                <a:spcPct val="0"/>
              </a:spcBef>
              <a:buClr>
                <a:schemeClr val="hlink"/>
              </a:buClr>
              <a:buNone/>
            </a:pPr>
            <a:endParaRPr lang="en-US" dirty="0"/>
          </a:p>
          <a:p>
            <a:pPr marL="0" lvl="1" indent="0" algn="ctr">
              <a:spcBef>
                <a:spcPct val="0"/>
              </a:spcBef>
              <a:buClr>
                <a:schemeClr val="hlink"/>
              </a:buClr>
              <a:buNone/>
            </a:pPr>
            <a:endParaRPr lang="en-US" dirty="0"/>
          </a:p>
          <a:p>
            <a:pPr marL="0" lvl="1" indent="0" algn="ctr">
              <a:spcBef>
                <a:spcPct val="0"/>
              </a:spcBef>
              <a:buClr>
                <a:schemeClr val="hlink"/>
              </a:buClr>
              <a:buNone/>
            </a:pPr>
            <a:r>
              <a:rPr lang="en-US" sz="3467" b="1" dirty="0"/>
              <a:t>Our Social Impact Goal:</a:t>
            </a:r>
          </a:p>
          <a:p>
            <a:pPr marL="0" lvl="1" indent="0" algn="ctr">
              <a:lnSpc>
                <a:spcPct val="120000"/>
              </a:lnSpc>
              <a:spcBef>
                <a:spcPct val="0"/>
              </a:spcBef>
              <a:buClr>
                <a:schemeClr val="hlink"/>
              </a:buClr>
              <a:buNone/>
            </a:pPr>
            <a:r>
              <a:rPr lang="en-US" sz="3067" dirty="0"/>
              <a:t>Improve the health and economic security of 10 million older adults by 2020</a:t>
            </a:r>
          </a:p>
        </p:txBody>
      </p:sp>
    </p:spTree>
    <p:extLst>
      <p:ext uri="{BB962C8B-B14F-4D97-AF65-F5344CB8AC3E}">
        <p14:creationId xmlns:p14="http://schemas.microsoft.com/office/powerpoint/2010/main" val="184713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p:txBody>
          <a:bodyPr/>
          <a:lstStyle/>
          <a:p>
            <a:r>
              <a:rPr lang="en-US" dirty="0"/>
              <a:t>NCOA’s Networks of Community Partners</a:t>
            </a:r>
          </a:p>
        </p:txBody>
      </p:sp>
      <p:sp>
        <p:nvSpPr>
          <p:cNvPr id="18" name="Text Placeholder 17">
            <a:extLst>
              <a:ext uri="{FF2B5EF4-FFF2-40B4-BE49-F238E27FC236}">
                <a16:creationId xmlns:a16="http://schemas.microsoft.com/office/drawing/2014/main" id="{14766C17-9CA8-4E96-99CE-655EBB054C4D}"/>
              </a:ext>
            </a:extLst>
          </p:cNvPr>
          <p:cNvSpPr>
            <a:spLocks noGrp="1"/>
          </p:cNvSpPr>
          <p:nvPr>
            <p:ph type="body" sz="quarter" idx="10"/>
          </p:nvPr>
        </p:nvSpPr>
        <p:spPr>
          <a:xfrm>
            <a:off x="456770" y="1126222"/>
            <a:ext cx="11461961" cy="5200477"/>
          </a:xfrm>
        </p:spPr>
        <p:txBody>
          <a:bodyPr>
            <a:normAutofit fontScale="70000" lnSpcReduction="20000"/>
          </a:bodyPr>
          <a:lstStyle/>
          <a:p>
            <a:r>
              <a:rPr lang="en-US" sz="3467" dirty="0">
                <a:solidFill>
                  <a:srgbClr val="003767"/>
                </a:solidFill>
              </a:rPr>
              <a:t>National Institute of Senior Centers (NISC)</a:t>
            </a:r>
          </a:p>
          <a:p>
            <a:r>
              <a:rPr lang="en-US" sz="3467" dirty="0">
                <a:solidFill>
                  <a:srgbClr val="003767"/>
                </a:solidFill>
              </a:rPr>
              <a:t>Chronic disease self-management education programs</a:t>
            </a:r>
          </a:p>
          <a:p>
            <a:pPr lvl="1"/>
            <a:r>
              <a:rPr lang="en-US" sz="2934" dirty="0">
                <a:solidFill>
                  <a:srgbClr val="003767"/>
                </a:solidFill>
              </a:rPr>
              <a:t>Center for Healthy Aging</a:t>
            </a:r>
          </a:p>
          <a:p>
            <a:r>
              <a:rPr lang="en-US" sz="3467" dirty="0">
                <a:solidFill>
                  <a:srgbClr val="003767"/>
                </a:solidFill>
              </a:rPr>
              <a:t>Falls prevention coalitions</a:t>
            </a:r>
          </a:p>
          <a:p>
            <a:pPr lvl="1"/>
            <a:r>
              <a:rPr lang="en-US" sz="2934" dirty="0">
                <a:solidFill>
                  <a:srgbClr val="003767"/>
                </a:solidFill>
              </a:rPr>
              <a:t>Center for Healthy Aging</a:t>
            </a:r>
          </a:p>
          <a:p>
            <a:r>
              <a:rPr lang="en-US" sz="3467" dirty="0">
                <a:solidFill>
                  <a:srgbClr val="003767"/>
                </a:solidFill>
              </a:rPr>
              <a:t>Economic service centers</a:t>
            </a:r>
          </a:p>
          <a:p>
            <a:pPr lvl="1"/>
            <a:r>
              <a:rPr lang="en-US" sz="2934" dirty="0"/>
              <a:t>Center for Benefits Access</a:t>
            </a:r>
            <a:endParaRPr lang="en-US" sz="2934" dirty="0">
              <a:solidFill>
                <a:srgbClr val="003767"/>
              </a:solidFill>
            </a:endParaRPr>
          </a:p>
          <a:p>
            <a:r>
              <a:rPr lang="en-US" sz="3467" dirty="0">
                <a:solidFill>
                  <a:srgbClr val="003767"/>
                </a:solidFill>
              </a:rPr>
              <a:t>Benefits Enrollment Centers</a:t>
            </a:r>
          </a:p>
          <a:p>
            <a:pPr lvl="1"/>
            <a:r>
              <a:rPr lang="en-US" sz="3067" dirty="0"/>
              <a:t>Center for Benefits Access</a:t>
            </a:r>
            <a:endParaRPr lang="en-US" sz="3467" dirty="0">
              <a:solidFill>
                <a:srgbClr val="003767"/>
              </a:solidFill>
            </a:endParaRPr>
          </a:p>
          <a:p>
            <a:r>
              <a:rPr lang="en-US" sz="3467" dirty="0">
                <a:solidFill>
                  <a:srgbClr val="003767"/>
                </a:solidFill>
              </a:rPr>
              <a:t>Hunger initiative partners – SNAP grantees, </a:t>
            </a:r>
            <a:r>
              <a:rPr lang="en-US" sz="3467" i="1" dirty="0" err="1">
                <a:solidFill>
                  <a:srgbClr val="003767"/>
                </a:solidFill>
              </a:rPr>
              <a:t>WalMart</a:t>
            </a:r>
            <a:r>
              <a:rPr lang="en-US" sz="3467" i="1" dirty="0">
                <a:solidFill>
                  <a:srgbClr val="003767"/>
                </a:solidFill>
              </a:rPr>
              <a:t> Foundation</a:t>
            </a:r>
          </a:p>
          <a:p>
            <a:pPr lvl="1"/>
            <a:r>
              <a:rPr lang="en-US" sz="2934" dirty="0"/>
              <a:t>Center for Benefits Access</a:t>
            </a:r>
            <a:endParaRPr lang="en-US" sz="2934" dirty="0">
              <a:solidFill>
                <a:srgbClr val="003767"/>
              </a:solidFill>
            </a:endParaRPr>
          </a:p>
          <a:p>
            <a:r>
              <a:rPr lang="en-US" sz="3467" dirty="0">
                <a:solidFill>
                  <a:srgbClr val="003767"/>
                </a:solidFill>
              </a:rPr>
              <a:t>Senior Community Service Employment Program (SCSEP)</a:t>
            </a:r>
          </a:p>
          <a:p>
            <a:r>
              <a:rPr lang="en-US" sz="3467" dirty="0"/>
              <a:t>Aging Mastery Program®</a:t>
            </a:r>
            <a:endParaRPr lang="en-US" sz="3467" dirty="0">
              <a:solidFill>
                <a:srgbClr val="003767"/>
              </a:solidFill>
            </a:endParaRPr>
          </a:p>
          <a:p>
            <a:r>
              <a:rPr lang="en-US" sz="3467" dirty="0">
                <a:solidFill>
                  <a:srgbClr val="003767"/>
                </a:solidFill>
              </a:rPr>
              <a:t>See our partners at </a:t>
            </a:r>
            <a:r>
              <a:rPr lang="en-US" sz="3467" dirty="0">
                <a:solidFill>
                  <a:srgbClr val="003767"/>
                </a:solidFill>
                <a:hlinkClick r:id="rId3"/>
              </a:rPr>
              <a:t>www.ncoa.org/map</a:t>
            </a:r>
            <a:r>
              <a:rPr lang="en-US" sz="3467" dirty="0">
                <a:solidFill>
                  <a:srgbClr val="003767"/>
                </a:solidFill>
              </a:rPr>
              <a:t> </a:t>
            </a:r>
          </a:p>
          <a:p>
            <a:pPr marL="0" indent="0">
              <a:buNone/>
            </a:pPr>
            <a:endParaRPr lang="en-US" dirty="0"/>
          </a:p>
        </p:txBody>
      </p:sp>
    </p:spTree>
    <p:extLst>
      <p:ext uri="{BB962C8B-B14F-4D97-AF65-F5344CB8AC3E}">
        <p14:creationId xmlns:p14="http://schemas.microsoft.com/office/powerpoint/2010/main" val="372286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p:txBody>
          <a:bodyPr>
            <a:normAutofit fontScale="90000"/>
          </a:bodyPr>
          <a:lstStyle/>
          <a:p>
            <a:r>
              <a:rPr lang="en-US" dirty="0"/>
              <a:t>The Benefits Enrollment Center (BEC) Network</a:t>
            </a:r>
          </a:p>
        </p:txBody>
      </p:sp>
      <p:sp>
        <p:nvSpPr>
          <p:cNvPr id="18" name="Text Placeholder 17">
            <a:extLst>
              <a:ext uri="{FF2B5EF4-FFF2-40B4-BE49-F238E27FC236}">
                <a16:creationId xmlns:a16="http://schemas.microsoft.com/office/drawing/2014/main" id="{14766C17-9CA8-4E96-99CE-655EBB054C4D}"/>
              </a:ext>
            </a:extLst>
          </p:cNvPr>
          <p:cNvSpPr>
            <a:spLocks noGrp="1"/>
          </p:cNvSpPr>
          <p:nvPr>
            <p:ph type="body" sz="quarter" idx="10"/>
          </p:nvPr>
        </p:nvSpPr>
        <p:spPr>
          <a:xfrm>
            <a:off x="456769" y="1098314"/>
            <a:ext cx="11512596" cy="5565721"/>
          </a:xfrm>
        </p:spPr>
        <p:txBody>
          <a:bodyPr>
            <a:normAutofit fontScale="62500" lnSpcReduction="20000"/>
          </a:bodyPr>
          <a:lstStyle/>
          <a:p>
            <a:r>
              <a:rPr lang="en-US" sz="5067" dirty="0">
                <a:solidFill>
                  <a:srgbClr val="003767"/>
                </a:solidFill>
              </a:rPr>
              <a:t>NCOA’s Center for Benefits Access receives funding from the U.S. Administration for Community Living to support the creation of BECs (since 2009)</a:t>
            </a:r>
          </a:p>
          <a:p>
            <a:r>
              <a:rPr lang="en-US" sz="5067" dirty="0">
                <a:solidFill>
                  <a:srgbClr val="003767"/>
                </a:solidFill>
              </a:rPr>
              <a:t>BECs provide seamless systems of outreach, enrollment, and follow-up to help low-income Medicare beneficiaries with core programs that improve economic security &amp; health:</a:t>
            </a:r>
          </a:p>
          <a:p>
            <a:pPr lvl="1"/>
            <a:r>
              <a:rPr lang="en-US" dirty="0">
                <a:solidFill>
                  <a:srgbClr val="003767"/>
                </a:solidFill>
              </a:rPr>
              <a:t>Part D LIS/Extra Help</a:t>
            </a:r>
          </a:p>
          <a:p>
            <a:pPr lvl="1"/>
            <a:r>
              <a:rPr lang="en-US" dirty="0">
                <a:solidFill>
                  <a:srgbClr val="003767"/>
                </a:solidFill>
              </a:rPr>
              <a:t>Medicare Savings Programs (MSPs)</a:t>
            </a:r>
          </a:p>
          <a:p>
            <a:pPr lvl="1"/>
            <a:r>
              <a:rPr lang="en-US" dirty="0">
                <a:solidFill>
                  <a:srgbClr val="003767"/>
                </a:solidFill>
              </a:rPr>
              <a:t>Medicaid</a:t>
            </a:r>
          </a:p>
          <a:p>
            <a:pPr lvl="1"/>
            <a:r>
              <a:rPr lang="en-US" dirty="0">
                <a:solidFill>
                  <a:srgbClr val="003767"/>
                </a:solidFill>
              </a:rPr>
              <a:t>Supplemental Nutrition Assistance Program (SNAP)</a:t>
            </a:r>
          </a:p>
          <a:p>
            <a:pPr lvl="1"/>
            <a:r>
              <a:rPr lang="en-US" dirty="0">
                <a:solidFill>
                  <a:srgbClr val="003767"/>
                </a:solidFill>
              </a:rPr>
              <a:t>Low Income Home Energy Assistance Program (LIHEAP)</a:t>
            </a:r>
          </a:p>
          <a:p>
            <a:pPr lvl="1"/>
            <a:r>
              <a:rPr lang="en-US" dirty="0">
                <a:solidFill>
                  <a:srgbClr val="003767"/>
                </a:solidFill>
              </a:rPr>
              <a:t>Other benefits</a:t>
            </a:r>
          </a:p>
        </p:txBody>
      </p:sp>
    </p:spTree>
    <p:extLst>
      <p:ext uri="{BB962C8B-B14F-4D97-AF65-F5344CB8AC3E}">
        <p14:creationId xmlns:p14="http://schemas.microsoft.com/office/powerpoint/2010/main" val="27035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p:txBody>
          <a:bodyPr>
            <a:normAutofit/>
          </a:bodyPr>
          <a:lstStyle/>
          <a:p>
            <a:r>
              <a:rPr lang="en-US" dirty="0"/>
              <a:t>Benefits Enrollment Centers </a:t>
            </a:r>
          </a:p>
        </p:txBody>
      </p:sp>
      <p:sp>
        <p:nvSpPr>
          <p:cNvPr id="18" name="Text Placeholder 17">
            <a:extLst>
              <a:ext uri="{FF2B5EF4-FFF2-40B4-BE49-F238E27FC236}">
                <a16:creationId xmlns:a16="http://schemas.microsoft.com/office/drawing/2014/main" id="{14766C17-9CA8-4E96-99CE-655EBB054C4D}"/>
              </a:ext>
            </a:extLst>
          </p:cNvPr>
          <p:cNvSpPr>
            <a:spLocks noGrp="1"/>
          </p:cNvSpPr>
          <p:nvPr>
            <p:ph type="body" sz="quarter" idx="10"/>
          </p:nvPr>
        </p:nvSpPr>
        <p:spPr>
          <a:xfrm>
            <a:off x="498614" y="5510636"/>
            <a:ext cx="11194773" cy="964757"/>
          </a:xfrm>
        </p:spPr>
        <p:txBody>
          <a:bodyPr>
            <a:normAutofit/>
          </a:bodyPr>
          <a:lstStyle/>
          <a:p>
            <a:pPr marL="0" indent="0" algn="ctr">
              <a:buNone/>
            </a:pPr>
            <a:r>
              <a:rPr lang="en-US" sz="3733" dirty="0">
                <a:solidFill>
                  <a:srgbClr val="003767"/>
                </a:solidFill>
              </a:rPr>
              <a:t>Currently, 87 BECs serve individuals in 43 states</a:t>
            </a:r>
          </a:p>
          <a:p>
            <a:pPr marL="0" indent="0">
              <a:buNone/>
            </a:pPr>
            <a:endParaRPr lang="en-US" dirty="0"/>
          </a:p>
        </p:txBody>
      </p:sp>
      <p:pic>
        <p:nvPicPr>
          <p:cNvPr id="3" name="Picture 2">
            <a:extLst>
              <a:ext uri="{FF2B5EF4-FFF2-40B4-BE49-F238E27FC236}">
                <a16:creationId xmlns:a16="http://schemas.microsoft.com/office/drawing/2014/main" id="{6E2AB070-6ED1-4319-A32F-35C907EE7A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8848" y="1133371"/>
            <a:ext cx="6694305" cy="4445515"/>
          </a:xfrm>
          <a:prstGeom prst="rect">
            <a:avLst/>
          </a:prstGeom>
        </p:spPr>
      </p:pic>
    </p:spTree>
    <p:extLst>
      <p:ext uri="{BB962C8B-B14F-4D97-AF65-F5344CB8AC3E}">
        <p14:creationId xmlns:p14="http://schemas.microsoft.com/office/powerpoint/2010/main" val="417596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p:txBody>
          <a:bodyPr>
            <a:normAutofit/>
          </a:bodyPr>
          <a:lstStyle/>
          <a:p>
            <a:r>
              <a:rPr lang="en-US" dirty="0"/>
              <a:t>Collaborative Leadership (National)</a:t>
            </a:r>
          </a:p>
        </p:txBody>
      </p:sp>
      <p:sp>
        <p:nvSpPr>
          <p:cNvPr id="18" name="Text Placeholder 17">
            <a:extLst>
              <a:ext uri="{FF2B5EF4-FFF2-40B4-BE49-F238E27FC236}">
                <a16:creationId xmlns:a16="http://schemas.microsoft.com/office/drawing/2014/main" id="{14766C17-9CA8-4E96-99CE-655EBB054C4D}"/>
              </a:ext>
            </a:extLst>
          </p:cNvPr>
          <p:cNvSpPr>
            <a:spLocks noGrp="1"/>
          </p:cNvSpPr>
          <p:nvPr>
            <p:ph type="body" sz="quarter" idx="10"/>
          </p:nvPr>
        </p:nvSpPr>
        <p:spPr>
          <a:xfrm>
            <a:off x="457205" y="1108917"/>
            <a:ext cx="9285795" cy="5358144"/>
          </a:xfrm>
        </p:spPr>
        <p:txBody>
          <a:bodyPr>
            <a:normAutofit fontScale="85000" lnSpcReduction="20000"/>
          </a:bodyPr>
          <a:lstStyle/>
          <a:p>
            <a:r>
              <a:rPr lang="en-US" sz="4000" dirty="0">
                <a:solidFill>
                  <a:srgbClr val="003767"/>
                </a:solidFill>
              </a:rPr>
              <a:t>BECs vary by type and model of operation:</a:t>
            </a:r>
          </a:p>
          <a:p>
            <a:pPr lvl="1"/>
            <a:r>
              <a:rPr lang="en-US" sz="3467" dirty="0">
                <a:solidFill>
                  <a:srgbClr val="003767"/>
                </a:solidFill>
              </a:rPr>
              <a:t>Statewide call centers</a:t>
            </a:r>
          </a:p>
          <a:p>
            <a:pPr lvl="1"/>
            <a:r>
              <a:rPr lang="en-US" sz="3467" dirty="0">
                <a:solidFill>
                  <a:srgbClr val="003767"/>
                </a:solidFill>
              </a:rPr>
              <a:t>Ethnic community groups</a:t>
            </a:r>
          </a:p>
          <a:p>
            <a:pPr lvl="1"/>
            <a:r>
              <a:rPr lang="en-US" sz="3467" dirty="0">
                <a:solidFill>
                  <a:srgbClr val="003767"/>
                </a:solidFill>
              </a:rPr>
              <a:t>Senior centers/area agencies on aging</a:t>
            </a:r>
          </a:p>
          <a:p>
            <a:pPr lvl="1"/>
            <a:r>
              <a:rPr lang="en-US" sz="3467" dirty="0">
                <a:solidFill>
                  <a:srgbClr val="003767"/>
                </a:solidFill>
              </a:rPr>
              <a:t>Hospital systems</a:t>
            </a:r>
          </a:p>
          <a:p>
            <a:pPr lvl="1"/>
            <a:r>
              <a:rPr lang="en-US" sz="3467" dirty="0">
                <a:solidFill>
                  <a:srgbClr val="003767"/>
                </a:solidFill>
              </a:rPr>
              <a:t>Faith-based groups (e.g., Catholic Charities)</a:t>
            </a:r>
          </a:p>
          <a:p>
            <a:pPr lvl="1"/>
            <a:r>
              <a:rPr lang="en-US" sz="3467" dirty="0">
                <a:solidFill>
                  <a:srgbClr val="003767"/>
                </a:solidFill>
              </a:rPr>
              <a:t>Food banks</a:t>
            </a:r>
          </a:p>
          <a:p>
            <a:r>
              <a:rPr lang="en-US" sz="4000" dirty="0">
                <a:solidFill>
                  <a:srgbClr val="003767"/>
                </a:solidFill>
              </a:rPr>
              <a:t>All of them have a goal of connecting low-income seniors/younger adults with disabilities to </a:t>
            </a:r>
            <a:r>
              <a:rPr lang="en-US" sz="4000" u="sng" dirty="0">
                <a:solidFill>
                  <a:srgbClr val="003767"/>
                </a:solidFill>
              </a:rPr>
              <a:t>all</a:t>
            </a:r>
            <a:r>
              <a:rPr lang="en-US" sz="4000" dirty="0">
                <a:solidFill>
                  <a:srgbClr val="003767"/>
                </a:solidFill>
              </a:rPr>
              <a:t> of the benefits they may be eligible for (the person-centered approach)</a:t>
            </a:r>
          </a:p>
          <a:p>
            <a:pPr marL="0" indent="0">
              <a:buNone/>
            </a:pPr>
            <a:endParaRPr lang="en-US" dirty="0"/>
          </a:p>
        </p:txBody>
      </p:sp>
      <p:pic>
        <p:nvPicPr>
          <p:cNvPr id="3" name="Picture 2">
            <a:extLst>
              <a:ext uri="{FF2B5EF4-FFF2-40B4-BE49-F238E27FC236}">
                <a16:creationId xmlns:a16="http://schemas.microsoft.com/office/drawing/2014/main" id="{DB54C257-E9A1-49FB-BDB2-12D1800E88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4223" y="1744117"/>
            <a:ext cx="2762351" cy="2379959"/>
          </a:xfrm>
          <a:prstGeom prst="rect">
            <a:avLst/>
          </a:prstGeom>
        </p:spPr>
      </p:pic>
    </p:spTree>
    <p:extLst>
      <p:ext uri="{BB962C8B-B14F-4D97-AF65-F5344CB8AC3E}">
        <p14:creationId xmlns:p14="http://schemas.microsoft.com/office/powerpoint/2010/main" val="292504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AC82E1-5DB9-4804-9663-AC2C10C19E8A}"/>
              </a:ext>
            </a:extLst>
          </p:cNvPr>
          <p:cNvSpPr>
            <a:spLocks noGrp="1"/>
          </p:cNvSpPr>
          <p:nvPr>
            <p:ph type="title"/>
          </p:nvPr>
        </p:nvSpPr>
        <p:spPr/>
        <p:txBody>
          <a:bodyPr/>
          <a:lstStyle/>
          <a:p>
            <a:r>
              <a:rPr lang="en-US" dirty="0"/>
              <a:t>Community Action (Local)</a:t>
            </a:r>
          </a:p>
        </p:txBody>
      </p:sp>
      <p:pic>
        <p:nvPicPr>
          <p:cNvPr id="9" name="Picture Placeholder 8">
            <a:extLst>
              <a:ext uri="{FF2B5EF4-FFF2-40B4-BE49-F238E27FC236}">
                <a16:creationId xmlns:a16="http://schemas.microsoft.com/office/drawing/2014/main" id="{C8A8126E-22D2-41F8-9FBB-CA1EC951FE7D}"/>
              </a:ext>
            </a:extLst>
          </p:cNvPr>
          <p:cNvPicPr>
            <a:picLocks noGrp="1" noChangeAspect="1"/>
          </p:cNvPicPr>
          <p:nvPr>
            <p:ph type="pic" sz="quarter" idx="10"/>
          </p:nvPr>
        </p:nvPicPr>
        <p:blipFill>
          <a:blip r:embed="rId2"/>
          <a:srcRect l="16020" r="16020"/>
          <a:stretch>
            <a:fillRect/>
          </a:stretch>
        </p:blipFill>
        <p:spPr>
          <a:xfrm>
            <a:off x="1340362" y="1804237"/>
            <a:ext cx="9241872" cy="4096768"/>
          </a:xfrm>
          <a:prstGeom prst="rect">
            <a:avLst/>
          </a:prstGeom>
        </p:spPr>
      </p:pic>
    </p:spTree>
    <p:extLst>
      <p:ext uri="{BB962C8B-B14F-4D97-AF65-F5344CB8AC3E}">
        <p14:creationId xmlns:p14="http://schemas.microsoft.com/office/powerpoint/2010/main" val="292656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3C5877-471E-42D1-B397-978D6B68177F}"/>
              </a:ext>
            </a:extLst>
          </p:cNvPr>
          <p:cNvSpPr>
            <a:spLocks noGrp="1"/>
          </p:cNvSpPr>
          <p:nvPr>
            <p:ph type="title"/>
          </p:nvPr>
        </p:nvSpPr>
        <p:spPr/>
        <p:txBody>
          <a:bodyPr>
            <a:normAutofit fontScale="90000"/>
          </a:bodyPr>
          <a:lstStyle/>
          <a:p>
            <a:r>
              <a:rPr lang="en-US" dirty="0" err="1"/>
              <a:t>Servicios</a:t>
            </a:r>
            <a:r>
              <a:rPr lang="en-US" dirty="0"/>
              <a:t> de La Raza/Services for the People</a:t>
            </a:r>
          </a:p>
        </p:txBody>
      </p:sp>
      <p:sp>
        <p:nvSpPr>
          <p:cNvPr id="18" name="Text Placeholder 17">
            <a:extLst>
              <a:ext uri="{FF2B5EF4-FFF2-40B4-BE49-F238E27FC236}">
                <a16:creationId xmlns:a16="http://schemas.microsoft.com/office/drawing/2014/main" id="{14766C17-9CA8-4E96-99CE-655EBB054C4D}"/>
              </a:ext>
            </a:extLst>
          </p:cNvPr>
          <p:cNvSpPr>
            <a:spLocks noGrp="1"/>
          </p:cNvSpPr>
          <p:nvPr>
            <p:ph type="body" sz="quarter" idx="10"/>
          </p:nvPr>
        </p:nvSpPr>
        <p:spPr>
          <a:xfrm>
            <a:off x="457204" y="1075236"/>
            <a:ext cx="11378747" cy="5358144"/>
          </a:xfrm>
        </p:spPr>
        <p:txBody>
          <a:bodyPr>
            <a:normAutofit fontScale="62500" lnSpcReduction="20000"/>
          </a:bodyPr>
          <a:lstStyle/>
          <a:p>
            <a:r>
              <a:rPr lang="en-US" sz="3733" b="1" i="1" dirty="0">
                <a:solidFill>
                  <a:srgbClr val="1F3D7C"/>
                </a:solidFill>
              </a:rPr>
              <a:t>Who we are:</a:t>
            </a:r>
          </a:p>
          <a:p>
            <a:pPr lvl="1"/>
            <a:r>
              <a:rPr lang="en-US" dirty="0"/>
              <a:t>Founded in 1972 by community activists in Colorado, </a:t>
            </a:r>
            <a:r>
              <a:rPr lang="en-US" dirty="0" err="1"/>
              <a:t>Servicios</a:t>
            </a:r>
            <a:r>
              <a:rPr lang="en-US" dirty="0"/>
              <a:t> de La Raza embodies the phrase “for the people, by the people”.  </a:t>
            </a:r>
          </a:p>
          <a:p>
            <a:pPr lvl="1"/>
            <a:r>
              <a:rPr lang="en-US" dirty="0"/>
              <a:t>Dedicated service of our mission to provide and advocate for culturally responsive, essential human services and opportunities to our community. </a:t>
            </a:r>
          </a:p>
          <a:p>
            <a:pPr lvl="1"/>
            <a:r>
              <a:rPr lang="en-US" dirty="0"/>
              <a:t>Initially began in an effort to support the under served Latinx community, has expanded to ALL communities, irrespective of age, race, gender, sexual-orientation, </a:t>
            </a:r>
            <a:r>
              <a:rPr lang="en-US" dirty="0" err="1"/>
              <a:t>etc</a:t>
            </a:r>
            <a:r>
              <a:rPr lang="en-US" dirty="0"/>
              <a:t>, with respect and dignity.</a:t>
            </a:r>
          </a:p>
          <a:p>
            <a:pPr lvl="1"/>
            <a:r>
              <a:rPr lang="en-US" dirty="0"/>
              <a:t>The organization was founded by those MOST impacted by social and economic challenges </a:t>
            </a:r>
          </a:p>
          <a:p>
            <a:pPr lvl="1"/>
            <a:r>
              <a:rPr lang="en-US" dirty="0" err="1"/>
              <a:t>Servicios</a:t>
            </a:r>
            <a:r>
              <a:rPr lang="en-US" dirty="0"/>
              <a:t> de La Raza embraces and welcome ALL with open arms.</a:t>
            </a:r>
          </a:p>
          <a:p>
            <a:endParaRPr lang="en-US" sz="3733" dirty="0">
              <a:solidFill>
                <a:srgbClr val="1F3D7C"/>
              </a:solidFill>
            </a:endParaRPr>
          </a:p>
          <a:p>
            <a:pPr lvl="1"/>
            <a:endParaRPr lang="en-US" sz="2667" dirty="0">
              <a:solidFill>
                <a:srgbClr val="1F3D7C"/>
              </a:solidFill>
            </a:endParaRPr>
          </a:p>
          <a:p>
            <a:pPr marL="0" indent="0">
              <a:buNone/>
            </a:pPr>
            <a:endParaRPr lang="en-US" sz="3733" dirty="0">
              <a:solidFill>
                <a:srgbClr val="1F3D7C"/>
              </a:solidFill>
            </a:endParaRPr>
          </a:p>
          <a:p>
            <a:pPr marL="609553" lvl="1" indent="0">
              <a:buNone/>
            </a:pPr>
            <a:endParaRPr lang="en-US" dirty="0">
              <a:solidFill>
                <a:srgbClr val="1F3D7C"/>
              </a:solidFill>
            </a:endParaRPr>
          </a:p>
        </p:txBody>
      </p:sp>
    </p:spTree>
    <p:extLst>
      <p:ext uri="{BB962C8B-B14F-4D97-AF65-F5344CB8AC3E}">
        <p14:creationId xmlns:p14="http://schemas.microsoft.com/office/powerpoint/2010/main" val="507353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NCOA">
      <a:dk1>
        <a:sysClr val="windowText" lastClr="000000"/>
      </a:dk1>
      <a:lt1>
        <a:sysClr val="window" lastClr="FFFFFF"/>
      </a:lt1>
      <a:dk2>
        <a:srgbClr val="1F3D7C"/>
      </a:dk2>
      <a:lt2>
        <a:srgbClr val="F6F5EE"/>
      </a:lt2>
      <a:accent1>
        <a:srgbClr val="F9BF12"/>
      </a:accent1>
      <a:accent2>
        <a:srgbClr val="6EBF49"/>
      </a:accent2>
      <a:accent3>
        <a:srgbClr val="F47735"/>
      </a:accent3>
      <a:accent4>
        <a:srgbClr val="74489D"/>
      </a:accent4>
      <a:accent5>
        <a:srgbClr val="B3373C"/>
      </a:accent5>
      <a:accent6>
        <a:srgbClr val="4BACC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marL="173038" indent="-173038" eaLnBrk="0" hangingPunct="0">
          <a:spcBef>
            <a:spcPct val="20000"/>
          </a:spcBef>
          <a:buClr>
            <a:srgbClr val="003767"/>
          </a:buClr>
          <a:buSzPct val="80000"/>
          <a:buFont typeface="Wingdings" charset="2"/>
          <a:buChar char="§"/>
          <a:defRPr sz="1600" dirty="0" smtClean="0">
            <a:solidFill>
              <a:srgbClr val="003767"/>
            </a:solidFill>
            <a:latin typeface="Franklin Gothic Book"/>
            <a:ea typeface="ヒラギノ角ゴ Pro W3" charset="-128"/>
            <a:cs typeface="Franklin Gothic Book"/>
          </a:defRPr>
        </a:defPPr>
      </a:lstStyle>
    </a:txDef>
  </a:objectDefaults>
  <a:extraClrSchemeLst/>
</a:theme>
</file>

<file path=ppt/theme/theme3.xml><?xml version="1.0" encoding="utf-8"?>
<a:theme xmlns:a="http://schemas.openxmlformats.org/drawingml/2006/main" name="1_Content Slides">
  <a:themeElements>
    <a:clrScheme name="NCOA">
      <a:dk1>
        <a:sysClr val="windowText" lastClr="000000"/>
      </a:dk1>
      <a:lt1>
        <a:sysClr val="window" lastClr="FFFFFF"/>
      </a:lt1>
      <a:dk2>
        <a:srgbClr val="1F3D7C"/>
      </a:dk2>
      <a:lt2>
        <a:srgbClr val="F6F5EE"/>
      </a:lt2>
      <a:accent1>
        <a:srgbClr val="F9BF12"/>
      </a:accent1>
      <a:accent2>
        <a:srgbClr val="6EBF49"/>
      </a:accent2>
      <a:accent3>
        <a:srgbClr val="F47735"/>
      </a:accent3>
      <a:accent4>
        <a:srgbClr val="74489D"/>
      </a:accent4>
      <a:accent5>
        <a:srgbClr val="B3373C"/>
      </a:accent5>
      <a:accent6>
        <a:srgbClr val="4BACC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marL="173038" indent="-173038" eaLnBrk="0" hangingPunct="0">
          <a:spcBef>
            <a:spcPct val="20000"/>
          </a:spcBef>
          <a:buClr>
            <a:srgbClr val="003767"/>
          </a:buClr>
          <a:buSzPct val="80000"/>
          <a:buFont typeface="Wingdings" charset="2"/>
          <a:buChar char="§"/>
          <a:defRPr sz="1600" dirty="0" smtClean="0">
            <a:solidFill>
              <a:srgbClr val="003767"/>
            </a:solidFill>
            <a:latin typeface="Franklin Gothic Book"/>
            <a:ea typeface="ヒラギノ角ゴ Pro W3" charset="-128"/>
            <a:cs typeface="Franklin Gothic Book"/>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2604</TotalTime>
  <Words>1447</Words>
  <Application>Microsoft Office PowerPoint</Application>
  <PresentationFormat>Widescreen</PresentationFormat>
  <Paragraphs>214</Paragraphs>
  <Slides>21</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Courier New</vt:lpstr>
      <vt:lpstr>Wingdings</vt:lpstr>
      <vt:lpstr>Office Theme</vt:lpstr>
      <vt:lpstr>Content Slides</vt:lpstr>
      <vt:lpstr>1_Content Slides</vt:lpstr>
      <vt:lpstr> </vt:lpstr>
      <vt:lpstr>About NCOA</vt:lpstr>
      <vt:lpstr>PowerPoint Presentation</vt:lpstr>
      <vt:lpstr>NCOA’s Networks of Community Partners</vt:lpstr>
      <vt:lpstr>The Benefits Enrollment Center (BEC) Network</vt:lpstr>
      <vt:lpstr>Benefits Enrollment Centers </vt:lpstr>
      <vt:lpstr>Collaborative Leadership (National)</vt:lpstr>
      <vt:lpstr>Community Action (Local)</vt:lpstr>
      <vt:lpstr>Servicios de La Raza/Services for the People</vt:lpstr>
      <vt:lpstr>Servicios de La Raza: Inspired by Excellence and Innovation</vt:lpstr>
      <vt:lpstr>Senior Hunger and SNAP</vt:lpstr>
      <vt:lpstr>Senior SNAP Enrollment Initiative: Phase 4</vt:lpstr>
      <vt:lpstr>Senior SNAP Enrollment Initiative</vt:lpstr>
      <vt:lpstr>SNAP Initiative - Update</vt:lpstr>
      <vt:lpstr>Why collaborative leadership at the national level matters</vt:lpstr>
      <vt:lpstr>Break Out </vt:lpstr>
      <vt:lpstr>NCOA Key Partnerships</vt:lpstr>
      <vt:lpstr>Why Do Partnerships Matter?</vt:lpstr>
      <vt:lpstr>Who: 700+ professionals and advocates working at the local, state, and national levels to improve the health and economic security of older adults  www.ageaction.org   Where: Washington, DC  Renaissance Hotel   </vt:lpstr>
      <vt:lpstr>PowerPoint Presentation</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Vivian Nava-Schellinger</dc:creator>
  <cp:lastModifiedBy>Vivian Nava-Schellinger</cp:lastModifiedBy>
  <cp:revision>45</cp:revision>
  <dcterms:created xsi:type="dcterms:W3CDTF">2019-01-16T21:04:18Z</dcterms:created>
  <dcterms:modified xsi:type="dcterms:W3CDTF">2019-05-06T14:36:59Z</dcterms:modified>
</cp:coreProperties>
</file>