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36"/>
  </p:notesMasterIdLst>
  <p:handoutMasterIdLst>
    <p:handoutMasterId r:id="rId37"/>
  </p:handoutMasterIdLst>
  <p:sldIdLst>
    <p:sldId id="260" r:id="rId2"/>
    <p:sldId id="261" r:id="rId3"/>
    <p:sldId id="262" r:id="rId4"/>
    <p:sldId id="263" r:id="rId5"/>
    <p:sldId id="267" r:id="rId6"/>
    <p:sldId id="268" r:id="rId7"/>
    <p:sldId id="269" r:id="rId8"/>
    <p:sldId id="270" r:id="rId9"/>
    <p:sldId id="271" r:id="rId10"/>
    <p:sldId id="272" r:id="rId11"/>
    <p:sldId id="273" r:id="rId12"/>
    <p:sldId id="297" r:id="rId13"/>
    <p:sldId id="275" r:id="rId14"/>
    <p:sldId id="276" r:id="rId15"/>
    <p:sldId id="277" r:id="rId16"/>
    <p:sldId id="278" r:id="rId17"/>
    <p:sldId id="279" r:id="rId18"/>
    <p:sldId id="280" r:id="rId19"/>
    <p:sldId id="281" r:id="rId20"/>
    <p:sldId id="282" r:id="rId21"/>
    <p:sldId id="283" r:id="rId22"/>
    <p:sldId id="284" r:id="rId23"/>
    <p:sldId id="285" r:id="rId24"/>
    <p:sldId id="286" r:id="rId25"/>
    <p:sldId id="287" r:id="rId26"/>
    <p:sldId id="288" r:id="rId27"/>
    <p:sldId id="289" r:id="rId28"/>
    <p:sldId id="290" r:id="rId29"/>
    <p:sldId id="291" r:id="rId30"/>
    <p:sldId id="292" r:id="rId31"/>
    <p:sldId id="293" r:id="rId32"/>
    <p:sldId id="294" r:id="rId33"/>
    <p:sldId id="295" r:id="rId34"/>
    <p:sldId id="296" r:id="rId35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05152"/>
    <a:srgbClr val="595A5C"/>
    <a:srgbClr val="14A0C0"/>
    <a:srgbClr val="89C5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6433" autoAdjust="0"/>
  </p:normalViewPr>
  <p:slideViewPr>
    <p:cSldViewPr snapToGrid="0">
      <p:cViewPr varScale="1">
        <p:scale>
          <a:sx n="112" d="100"/>
          <a:sy n="112" d="100"/>
        </p:scale>
        <p:origin x="552" y="10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7" d="100"/>
          <a:sy n="87" d="100"/>
        </p:scale>
        <p:origin x="3804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62044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1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29A72368-5C3B-4DDA-A6F8-FABAC0E5DFE5}" type="datetimeFigureOut">
              <a:rPr lang="en-US" smtClean="0"/>
              <a:t>4/19/2019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9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1440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0036" indent="-180036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April Murray, Executive Leadership Consultant</a:t>
            </a:r>
          </a:p>
          <a:p>
            <a:pPr marL="180036" indent="-180036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LS provides executive leadership recruiting, consulting and interim solutions in post-acute and acute settings.</a:t>
            </a:r>
          </a:p>
          <a:p>
            <a:pPr marL="180036" indent="-180036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We have about an hour together, wrap this up in 45 mins</a:t>
            </a:r>
          </a:p>
          <a:p>
            <a:pPr marL="660133" lvl="1" indent="-180036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50 text messages by that time</a:t>
            </a:r>
          </a:p>
          <a:p>
            <a:pPr marL="660133" lvl="1" indent="-180036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Been with my company for about a year and deserve some vacation time </a:t>
            </a:r>
          </a:p>
          <a:p>
            <a:pPr marL="660133" lvl="1" indent="-180036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Taking rest of the afternoon off</a:t>
            </a:r>
          </a:p>
          <a:p>
            <a:pPr marL="660133" lvl="1" indent="-180036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Speaking of which, I feel like a year is a really long time, </a:t>
            </a:r>
          </a:p>
          <a:p>
            <a:pPr marL="660133" lvl="1" indent="-180036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Looking for a new opportunity soon, if any of you are hiring, I can e-mail you my resume</a:t>
            </a:r>
          </a:p>
          <a:p>
            <a:pPr marL="660133" lvl="1" indent="-180036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Painted a pretty clear picture that I’m a millennial</a:t>
            </a:r>
          </a:p>
          <a:p>
            <a:pPr marL="660133" lvl="1" indent="-180036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Part of my identity that for many years made me cringe</a:t>
            </a:r>
          </a:p>
          <a:p>
            <a:pPr marL="660133" lvl="1" indent="-180036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I've felt like the minute I've shared that I’m a millennial I've immediately discounted all of my hard work and successes.</a:t>
            </a:r>
          </a:p>
          <a:p>
            <a:pPr marL="660133" lvl="1" indent="-180036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Yet, I’m indeed part of this lazy, job-hopping generation</a:t>
            </a:r>
          </a:p>
          <a:p>
            <a:pPr marL="180036" indent="-180036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Before we go any further, what words come to mind when you hear the term Millennial?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66464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0036" indent="-180036">
              <a:buFont typeface="Arial" panose="020B0604020202020204" pitchFamily="34" charset="0"/>
              <a:buChar char="•"/>
            </a:pPr>
            <a:r>
              <a:rPr lang="en-US" dirty="0"/>
              <a:t>On the 2016 cover of Harvard Business Review was the title of an article called, “What Really Keeps CEO’s up at Night?”</a:t>
            </a:r>
          </a:p>
          <a:p>
            <a:pPr marL="180036" indent="-180036">
              <a:buFont typeface="Arial" panose="020B0604020202020204" pitchFamily="34" charset="0"/>
              <a:buChar char="•"/>
            </a:pPr>
            <a:r>
              <a:rPr lang="en-US" dirty="0"/>
              <a:t>Among the major challenges discussed in the article</a:t>
            </a:r>
          </a:p>
          <a:p>
            <a:pPr marL="180036" indent="-180036">
              <a:buFont typeface="Arial" panose="020B0604020202020204" pitchFamily="34" charset="0"/>
              <a:buChar char="•"/>
            </a:pPr>
            <a:r>
              <a:rPr lang="en-US" dirty="0"/>
              <a:t>One was managing and retaining the millennial workforce…</a:t>
            </a:r>
          </a:p>
          <a:p>
            <a:pPr marL="180036" indent="-180036">
              <a:buFont typeface="Arial" panose="020B0604020202020204" pitchFamily="34" charset="0"/>
              <a:buChar char="•"/>
            </a:pPr>
            <a:endParaRPr lang="en-US" dirty="0"/>
          </a:p>
          <a:p>
            <a:pPr marL="180036" indent="-180036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112495" y="9066047"/>
            <a:ext cx="3146133" cy="478904"/>
          </a:xfrm>
          <a:prstGeom prst="rect">
            <a:avLst/>
          </a:prstGeom>
        </p:spPr>
        <p:txBody>
          <a:bodyPr lIns="93177" tIns="46589" rIns="93177" bIns="46589"/>
          <a:lstStyle/>
          <a:p>
            <a:fld id="{B27C1A46-ED9D-4281-A28D-BB8AFB4A2A1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0988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0036" indent="-180036">
              <a:buFont typeface="Arial" panose="020B0604020202020204" pitchFamily="34" charset="0"/>
              <a:buChar char="•"/>
            </a:pPr>
            <a:r>
              <a:rPr lang="en-US" dirty="0"/>
              <a:t>Let’s talk a little bit about the healthcare workforce and specifically retention rates </a:t>
            </a:r>
          </a:p>
          <a:p>
            <a:pPr marL="180036" indent="-180036">
              <a:buFont typeface="Arial" panose="020B0604020202020204" pitchFamily="34" charset="0"/>
              <a:buChar char="•"/>
            </a:pPr>
            <a:r>
              <a:rPr lang="en-US" dirty="0"/>
              <a:t>No secret that healthcare is facing nursing shortage crisis-</a:t>
            </a:r>
          </a:p>
          <a:p>
            <a:pPr marL="180036" indent="-180036">
              <a:buFont typeface="Arial" panose="020B0604020202020204" pitchFamily="34" charset="0"/>
              <a:buChar char="•"/>
            </a:pPr>
            <a:r>
              <a:rPr lang="en-US" dirty="0"/>
              <a:t>In addition to high employee turnover</a:t>
            </a:r>
          </a:p>
          <a:p>
            <a:pPr marL="180036" indent="-180036">
              <a:buFont typeface="Arial" panose="020B0604020202020204" pitchFamily="34" charset="0"/>
              <a:buChar char="•"/>
            </a:pPr>
            <a:r>
              <a:rPr lang="en-US" dirty="0"/>
              <a:t>Healthcare has the 3</a:t>
            </a:r>
            <a:r>
              <a:rPr lang="en-US" baseline="30000" dirty="0"/>
              <a:t>rd</a:t>
            </a:r>
            <a:r>
              <a:rPr lang="en-US" dirty="0"/>
              <a:t> highest turnover rate of any other industry right </a:t>
            </a:r>
            <a:r>
              <a:rPr lang="en-US" dirty="0" smtClean="0"/>
              <a:t>now</a:t>
            </a:r>
          </a:p>
          <a:p>
            <a:pPr marL="180036" indent="-180036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34152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Last year, the turnover rate for bedside registered nurses (RN) was 16.8%, and the turnover rate for certified nursing assistant (CNA) was 27.7% </a:t>
            </a:r>
            <a:endParaRPr lang="en-US" dirty="0" smtClean="0">
              <a:solidFill>
                <a:srgbClr val="334152"/>
              </a:solidFill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180036" indent="-180036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34152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The cost of those turnovers averaged $49,500 per position replaced.</a:t>
            </a:r>
            <a:endParaRPr lang="en-US" dirty="0"/>
          </a:p>
          <a:p>
            <a:pPr marL="180036" indent="-180036">
              <a:buFont typeface="Arial" panose="020B0604020202020204" pitchFamily="34" charset="0"/>
              <a:buChar char="•"/>
            </a:pPr>
            <a:r>
              <a:rPr lang="en-US" dirty="0" smtClean="0"/>
              <a:t>Cost </a:t>
            </a:r>
            <a:r>
              <a:rPr lang="en-US" dirty="0"/>
              <a:t>of employee turnover not only has</a:t>
            </a:r>
          </a:p>
          <a:p>
            <a:pPr marL="660133" lvl="1" indent="-180036">
              <a:buFont typeface="Arial" panose="020B0604020202020204" pitchFamily="34" charset="0"/>
              <a:buChar char="•"/>
            </a:pPr>
            <a:r>
              <a:rPr lang="en-US" dirty="0"/>
              <a:t>HIGH financial repercussions</a:t>
            </a:r>
          </a:p>
          <a:p>
            <a:pPr marL="660133" lvl="1" indent="-180036">
              <a:buFont typeface="Arial" panose="020B0604020202020204" pitchFamily="34" charset="0"/>
              <a:buChar char="•"/>
            </a:pPr>
            <a:r>
              <a:rPr lang="en-US" dirty="0"/>
              <a:t>It lowers the knowledge base if the company</a:t>
            </a:r>
          </a:p>
          <a:p>
            <a:pPr marL="660133" lvl="1" indent="-180036">
              <a:buFont typeface="Arial" panose="020B0604020202020204" pitchFamily="34" charset="0"/>
              <a:buChar char="•"/>
            </a:pPr>
            <a:r>
              <a:rPr lang="en-US" dirty="0"/>
              <a:t>And decreases performance and work morale</a:t>
            </a:r>
          </a:p>
          <a:p>
            <a:pPr marL="1140228" lvl="2" indent="-180036">
              <a:buFont typeface="Arial" panose="020B0604020202020204" pitchFamily="34" charset="0"/>
              <a:buChar char="•"/>
            </a:pPr>
            <a:r>
              <a:rPr lang="en-US" dirty="0"/>
              <a:t>When staff start leaving it creates a domino effect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112495" y="9066047"/>
            <a:ext cx="3146133" cy="478904"/>
          </a:xfrm>
          <a:prstGeom prst="rect">
            <a:avLst/>
          </a:prstGeom>
        </p:spPr>
        <p:txBody>
          <a:bodyPr lIns="93177" tIns="46589" rIns="93177" bIns="46589"/>
          <a:lstStyle/>
          <a:p>
            <a:fld id="{B27C1A46-ED9D-4281-A28D-BB8AFB4A2A1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7033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33333"/>
                </a:solidFill>
                <a:latin typeface="Lato"/>
              </a:rPr>
              <a:t>The first factor is that of workload considerations. Employees </a:t>
            </a:r>
            <a:r>
              <a:rPr lang="en-US" dirty="0" smtClean="0">
                <a:solidFill>
                  <a:srgbClr val="333333"/>
                </a:solidFill>
                <a:latin typeface="Lato"/>
              </a:rPr>
              <a:t>or senior living facilities </a:t>
            </a:r>
            <a:r>
              <a:rPr lang="en-US" dirty="0">
                <a:solidFill>
                  <a:srgbClr val="333333"/>
                </a:solidFill>
                <a:latin typeface="Lato"/>
              </a:rPr>
              <a:t>face tough workplace demands on both physical and emotional levels. </a:t>
            </a:r>
            <a:endParaRPr lang="en-US" dirty="0" smtClean="0">
              <a:solidFill>
                <a:srgbClr val="333333"/>
              </a:solidFill>
              <a:latin typeface="Lato"/>
            </a:endParaRPr>
          </a:p>
          <a:p>
            <a:pPr marL="174708" indent="-174708">
              <a:buFont typeface="Arial" panose="020B0604020202020204" pitchFamily="34" charset="0"/>
              <a:buChar char="•"/>
            </a:pPr>
            <a:endParaRPr lang="en-US" dirty="0">
              <a:solidFill>
                <a:srgbClr val="333333"/>
              </a:solidFill>
              <a:latin typeface="Lato"/>
            </a:endParaRP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333333"/>
                </a:solidFill>
                <a:latin typeface="Lato"/>
              </a:rPr>
              <a:t>Employees </a:t>
            </a:r>
            <a:r>
              <a:rPr lang="en-US" dirty="0">
                <a:solidFill>
                  <a:srgbClr val="333333"/>
                </a:solidFill>
                <a:latin typeface="Lato"/>
              </a:rPr>
              <a:t>may often be required to cover staffing shortages; in effect, doing more with less. </a:t>
            </a:r>
            <a:endParaRPr lang="en-US" dirty="0" smtClean="0">
              <a:solidFill>
                <a:srgbClr val="333333"/>
              </a:solidFill>
              <a:latin typeface="Lato"/>
            </a:endParaRPr>
          </a:p>
          <a:p>
            <a:pPr marL="174708" indent="-174708">
              <a:buFont typeface="Arial" panose="020B0604020202020204" pitchFamily="34" charset="0"/>
              <a:buChar char="•"/>
            </a:pPr>
            <a:endParaRPr lang="en-US" dirty="0">
              <a:solidFill>
                <a:srgbClr val="333333"/>
              </a:solidFill>
              <a:latin typeface="Lato"/>
            </a:endParaRP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333333"/>
                </a:solidFill>
                <a:latin typeface="Lato"/>
              </a:rPr>
              <a:t>This </a:t>
            </a:r>
            <a:r>
              <a:rPr lang="en-US" dirty="0">
                <a:solidFill>
                  <a:srgbClr val="333333"/>
                </a:solidFill>
                <a:latin typeface="Lato"/>
              </a:rPr>
              <a:t>factor can lead to employee burnout, and is responsible for the bulk of turnovers in the industry</a:t>
            </a:r>
            <a:r>
              <a:rPr lang="en-US" dirty="0" smtClean="0">
                <a:solidFill>
                  <a:srgbClr val="333333"/>
                </a:solidFill>
                <a:latin typeface="Lato"/>
              </a:rPr>
              <a:t>.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33333"/>
                </a:solidFill>
                <a:latin typeface="Lato"/>
              </a:rPr>
              <a:t>Pay tends to be on the low end for caregivers in assisted living facilities, especially among paraprofessional staff</a:t>
            </a:r>
            <a:r>
              <a:rPr lang="en-US" dirty="0" smtClean="0">
                <a:solidFill>
                  <a:srgbClr val="333333"/>
                </a:solidFill>
                <a:latin typeface="Lato"/>
              </a:rPr>
              <a:t>.</a:t>
            </a:r>
            <a:r>
              <a:rPr lang="en-US" dirty="0">
                <a:solidFill>
                  <a:srgbClr val="333333"/>
                </a:solidFill>
                <a:latin typeface="Lato"/>
              </a:rPr>
              <a:t> </a:t>
            </a:r>
            <a:endParaRPr lang="en-US" dirty="0" smtClean="0">
              <a:solidFill>
                <a:srgbClr val="333333"/>
              </a:solidFill>
              <a:latin typeface="Lato"/>
            </a:endParaRPr>
          </a:p>
          <a:p>
            <a:pPr marL="174708" indent="-174708">
              <a:buFont typeface="Arial" panose="020B0604020202020204" pitchFamily="34" charset="0"/>
              <a:buChar char="•"/>
            </a:pPr>
            <a:endParaRPr lang="en-US" dirty="0">
              <a:solidFill>
                <a:srgbClr val="333333"/>
              </a:solidFill>
              <a:latin typeface="Lato"/>
            </a:endParaRP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333333"/>
                </a:solidFill>
                <a:latin typeface="Lato"/>
              </a:rPr>
              <a:t>Related </a:t>
            </a:r>
            <a:r>
              <a:rPr lang="en-US" dirty="0">
                <a:solidFill>
                  <a:srgbClr val="333333"/>
                </a:solidFill>
                <a:latin typeface="Lato"/>
              </a:rPr>
              <a:t>to low pay is the fact that employees may not have opportunities for career growth; employees may hit salary caps or not be able to expand their skill sets, leading to job dissatisfaction and low retention rates</a:t>
            </a:r>
            <a:r>
              <a:rPr lang="en-US" dirty="0" smtClean="0">
                <a:solidFill>
                  <a:srgbClr val="333333"/>
                </a:solidFill>
                <a:latin typeface="Lato"/>
              </a:rPr>
              <a:t>.</a:t>
            </a:r>
          </a:p>
          <a:p>
            <a:pPr marL="174708" indent="-174708">
              <a:buFont typeface="Arial" panose="020B0604020202020204" pitchFamily="34" charset="0"/>
              <a:buChar char="•"/>
            </a:pPr>
            <a:endParaRPr lang="en-US" dirty="0">
              <a:solidFill>
                <a:srgbClr val="333333"/>
              </a:solidFill>
              <a:latin typeface="Lato"/>
            </a:endParaRPr>
          </a:p>
          <a:p>
            <a:pPr marL="174708" indent="-174708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333333"/>
                </a:solidFill>
                <a:latin typeface="Lato"/>
              </a:rPr>
              <a:t>Finally, leadership roles and communication play a large part in employee retention. Disruptions in the chain of command, coupled with a loss in employee morale due to ineffective leadership, can drive employees away.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87134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0036" indent="-180036">
              <a:buFont typeface="Arial" panose="020B0604020202020204" pitchFamily="34" charset="0"/>
              <a:buChar char="•"/>
            </a:pPr>
            <a:r>
              <a:rPr lang="en-US" dirty="0"/>
              <a:t>There are many aspects of todays healthcare workforce that are positive </a:t>
            </a:r>
          </a:p>
          <a:p>
            <a:pPr marL="180036" indent="-180036">
              <a:buFont typeface="Arial" panose="020B0604020202020204" pitchFamily="34" charset="0"/>
              <a:buChar char="•"/>
            </a:pPr>
            <a:r>
              <a:rPr lang="en-US" dirty="0"/>
              <a:t>Also have significant challenging times which shows us that our market is in a drought</a:t>
            </a:r>
          </a:p>
          <a:p>
            <a:pPr marL="180036" indent="-180036">
              <a:buFont typeface="Arial" panose="020B0604020202020204" pitchFamily="34" charset="0"/>
              <a:buChar char="•"/>
            </a:pPr>
            <a:r>
              <a:rPr lang="en-US" dirty="0"/>
              <a:t>Looking at today’s labor market- lowest unemployment rate since 2007</a:t>
            </a:r>
          </a:p>
          <a:p>
            <a:pPr marL="180036" indent="-180036">
              <a:buFont typeface="Arial" panose="020B0604020202020204" pitchFamily="34" charset="0"/>
              <a:buChar char="•"/>
            </a:pPr>
            <a:r>
              <a:rPr lang="en-US" dirty="0"/>
              <a:t>Life as a leadership consultant looks a lot different today than it did 5-10 years ago</a:t>
            </a:r>
          </a:p>
          <a:p>
            <a:pPr marL="180036" indent="-180036">
              <a:buFont typeface="Arial" panose="020B0604020202020204" pitchFamily="34" charset="0"/>
              <a:buChar char="•"/>
            </a:pPr>
            <a:r>
              <a:rPr lang="en-US" dirty="0"/>
              <a:t>Why is that?</a:t>
            </a:r>
          </a:p>
          <a:p>
            <a:pPr marL="180036" indent="-180036">
              <a:buFont typeface="Arial" panose="020B0604020202020204" pitchFamily="34" charset="0"/>
              <a:buChar char="•"/>
            </a:pPr>
            <a:r>
              <a:rPr lang="en-US" dirty="0"/>
              <a:t>More competition</a:t>
            </a:r>
          </a:p>
          <a:p>
            <a:pPr marL="180036" indent="-180036">
              <a:buFont typeface="Arial" panose="020B0604020202020204" pitchFamily="34" charset="0"/>
              <a:buChar char="•"/>
            </a:pPr>
            <a:r>
              <a:rPr lang="en-US" dirty="0"/>
              <a:t>It is a candidate’s market today</a:t>
            </a:r>
          </a:p>
          <a:p>
            <a:pPr marL="180036" indent="-180036">
              <a:buFont typeface="Arial" panose="020B0604020202020204" pitchFamily="34" charset="0"/>
              <a:buChar char="•"/>
            </a:pPr>
            <a:r>
              <a:rPr lang="en-US" dirty="0"/>
              <a:t>When we go out to the market to find a candidate they’re often looking at 5 different opportunities and able to decide which one they like best</a:t>
            </a:r>
          </a:p>
          <a:p>
            <a:pPr marL="180036" indent="-180036">
              <a:buFont typeface="Arial" panose="020B0604020202020204" pitchFamily="34" charset="0"/>
              <a:buChar char="•"/>
            </a:pPr>
            <a:r>
              <a:rPr lang="en-US" dirty="0"/>
              <a:t>If they’re not already looking, we’re planted the seed in their mind to check what else is out there</a:t>
            </a:r>
          </a:p>
          <a:p>
            <a:pPr marL="180036" indent="-180036">
              <a:buFont typeface="Arial" panose="020B0604020202020204" pitchFamily="34" charset="0"/>
              <a:buChar char="•"/>
            </a:pPr>
            <a:r>
              <a:rPr lang="en-US" dirty="0"/>
              <a:t>By 2024 their will be 1 million RN openings in </a:t>
            </a:r>
            <a:r>
              <a:rPr lang="en-US" dirty="0" smtClean="0"/>
              <a:t>the healthcare</a:t>
            </a:r>
            <a:r>
              <a:rPr lang="en-US" baseline="0" dirty="0" smtClean="0"/>
              <a:t> industry</a:t>
            </a:r>
            <a:endParaRPr lang="en-US" dirty="0"/>
          </a:p>
          <a:p>
            <a:pPr marL="180036" indent="-180036">
              <a:buFont typeface="Arial" panose="020B0604020202020204" pitchFamily="34" charset="0"/>
              <a:buChar char="•"/>
            </a:pPr>
            <a:endParaRPr lang="en-US" dirty="0"/>
          </a:p>
          <a:p>
            <a:pPr marL="180036" indent="-180036">
              <a:buFont typeface="Arial" panose="020B0604020202020204" pitchFamily="34" charset="0"/>
              <a:buChar char="•"/>
            </a:pPr>
            <a:r>
              <a:rPr lang="en-US" dirty="0"/>
              <a:t>BUT there is light at the end of the tunnel…and that light is millennials!</a:t>
            </a:r>
          </a:p>
          <a:p>
            <a:pPr marL="180036" indent="-180036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112495" y="9066047"/>
            <a:ext cx="3146133" cy="478904"/>
          </a:xfrm>
          <a:prstGeom prst="rect">
            <a:avLst/>
          </a:prstGeom>
        </p:spPr>
        <p:txBody>
          <a:bodyPr lIns="93177" tIns="46589" rIns="93177" bIns="46589"/>
          <a:lstStyle/>
          <a:p>
            <a:fld id="{B27C1A46-ED9D-4281-A28D-BB8AFB4A2A1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0198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0036" indent="-180036">
              <a:buFont typeface="Arial" panose="020B0604020202020204" pitchFamily="34" charset="0"/>
              <a:buChar char="•"/>
            </a:pPr>
            <a:r>
              <a:rPr lang="en-US" dirty="0"/>
              <a:t>Like a scene out of the Walking Dead, Millennials are coming from all directions to dominate the workforce</a:t>
            </a:r>
          </a:p>
          <a:p>
            <a:pPr marL="180036" indent="-180036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112495" y="9066047"/>
            <a:ext cx="3146133" cy="478904"/>
          </a:xfrm>
          <a:prstGeom prst="rect">
            <a:avLst/>
          </a:prstGeom>
        </p:spPr>
        <p:txBody>
          <a:bodyPr lIns="93177" tIns="46589" rIns="93177" bIns="46589"/>
          <a:lstStyle/>
          <a:p>
            <a:fld id="{B27C1A46-ED9D-4281-A28D-BB8AFB4A2A1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75669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0036" indent="-180036">
              <a:buFont typeface="Arial" panose="020B0604020202020204" pitchFamily="34" charset="0"/>
              <a:buChar char="•"/>
            </a:pPr>
            <a:r>
              <a:rPr lang="en-US" dirty="0"/>
              <a:t>I shared that by 2024 there will be over 1 million RN openings, this is driven in part by the retirement of baby boomers</a:t>
            </a:r>
          </a:p>
          <a:p>
            <a:pPr marL="180036" indent="-180036">
              <a:buFont typeface="Arial" panose="020B0604020202020204" pitchFamily="34" charset="0"/>
              <a:buChar char="•"/>
            </a:pPr>
            <a:r>
              <a:rPr lang="en-US" dirty="0"/>
              <a:t>Ironically, millennials are choosing careers in nursing that nearly double those of baby boomers</a:t>
            </a:r>
          </a:p>
          <a:p>
            <a:pPr marL="180036" indent="-180036">
              <a:buFont typeface="Arial" panose="020B0604020202020204" pitchFamily="34" charset="0"/>
              <a:buChar char="•"/>
            </a:pPr>
            <a:r>
              <a:rPr lang="en-US" dirty="0"/>
              <a:t>Millennials are also 60% more likely to become RN’s than Gen </a:t>
            </a:r>
            <a:r>
              <a:rPr lang="en-US" dirty="0" err="1"/>
              <a:t>X’ers</a:t>
            </a:r>
            <a:r>
              <a:rPr lang="en-US" dirty="0"/>
              <a:t>, people born between 1965-1981</a:t>
            </a:r>
          </a:p>
          <a:p>
            <a:pPr marL="180036" indent="-180036">
              <a:buFont typeface="Arial" panose="020B0604020202020204" pitchFamily="34" charset="0"/>
              <a:buChar char="•"/>
            </a:pPr>
            <a:r>
              <a:rPr lang="en-US" dirty="0"/>
              <a:t>Nearly a third of current nursing staff are millennials and that number will continue to grow over the next decade</a:t>
            </a:r>
          </a:p>
          <a:p>
            <a:endParaRPr lang="en-US" dirty="0"/>
          </a:p>
          <a:p>
            <a:pPr marL="180036" indent="-180036">
              <a:buFont typeface="Arial" panose="020B0604020202020204" pitchFamily="34" charset="0"/>
              <a:buChar char="•"/>
            </a:pPr>
            <a:r>
              <a:rPr lang="en-US" dirty="0"/>
              <a:t>So, why? Why are Millennials turning to nursing…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112495" y="9066047"/>
            <a:ext cx="3146133" cy="478904"/>
          </a:xfrm>
          <a:prstGeom prst="rect">
            <a:avLst/>
          </a:prstGeom>
        </p:spPr>
        <p:txBody>
          <a:bodyPr lIns="93177" tIns="46589" rIns="93177" bIns="46589"/>
          <a:lstStyle/>
          <a:p>
            <a:fld id="{B27C1A46-ED9D-4281-A28D-BB8AFB4A2A1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6778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0036" indent="-180036">
              <a:buFont typeface="Arial" panose="020B0604020202020204" pitchFamily="34" charset="0"/>
              <a:buChar char="•"/>
            </a:pPr>
            <a:r>
              <a:rPr lang="en-US" dirty="0"/>
              <a:t>Study in 2017 by Advisory.com suggested two reasons:</a:t>
            </a:r>
          </a:p>
          <a:p>
            <a:pPr marL="180036" indent="-180036">
              <a:buFont typeface="Arial" panose="020B0604020202020204" pitchFamily="34" charset="0"/>
              <a:buChar char="•"/>
            </a:pPr>
            <a:r>
              <a:rPr lang="en-US" dirty="0"/>
              <a:t>Millennials came of age during the Great Recession.</a:t>
            </a:r>
          </a:p>
          <a:p>
            <a:pPr marL="180036" indent="-180036">
              <a:buFont typeface="Arial" panose="020B0604020202020204" pitchFamily="34" charset="0"/>
              <a:buChar char="•"/>
            </a:pPr>
            <a:r>
              <a:rPr lang="en-US" dirty="0"/>
              <a:t>They’re seeking jobs that have stable wages and low unemployment, such as Nursing</a:t>
            </a:r>
          </a:p>
          <a:p>
            <a:pPr marL="180036" indent="-180036">
              <a:buFont typeface="Arial" panose="020B0604020202020204" pitchFamily="34" charset="0"/>
              <a:buChar char="•"/>
            </a:pPr>
            <a:r>
              <a:rPr lang="en-US" dirty="0"/>
              <a:t>Another factor is</a:t>
            </a:r>
          </a:p>
          <a:p>
            <a:pPr marL="660133" lvl="1" indent="-180036">
              <a:buFont typeface="Arial" panose="020B0604020202020204" pitchFamily="34" charset="0"/>
              <a:buChar char="•"/>
            </a:pPr>
            <a:r>
              <a:rPr lang="en-US" dirty="0"/>
              <a:t>We’re looking for meaningful work and work that we care about</a:t>
            </a:r>
          </a:p>
          <a:p>
            <a:pPr marL="660133" lvl="1" indent="-180036">
              <a:buFont typeface="Arial" panose="020B0604020202020204" pitchFamily="34" charset="0"/>
              <a:buChar char="•"/>
            </a:pPr>
            <a:r>
              <a:rPr lang="en-US" dirty="0"/>
              <a:t>Remember my friend Jenelle who left her 6 figure job for a job that made her feel emotionally satisfied at the end of the day?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112495" y="9066047"/>
            <a:ext cx="3146133" cy="478904"/>
          </a:xfrm>
          <a:prstGeom prst="rect">
            <a:avLst/>
          </a:prstGeom>
        </p:spPr>
        <p:txBody>
          <a:bodyPr lIns="93177" tIns="46589" rIns="93177" bIns="46589"/>
          <a:lstStyle/>
          <a:p>
            <a:fld id="{B27C1A46-ED9D-4281-A28D-BB8AFB4A2A1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868024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0036" indent="-180036">
              <a:buFont typeface="Arial" panose="020B0604020202020204" pitchFamily="34" charset="0"/>
              <a:buChar char="•"/>
            </a:pPr>
            <a:r>
              <a:rPr lang="en-US" dirty="0"/>
              <a:t>Now that we know that the industry we’re serving is the perfect playground for millennials workers, lets discuss how to attract, retain, develop, engage and empower them.</a:t>
            </a:r>
          </a:p>
          <a:p>
            <a:pPr marL="180036" indent="-180036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112495" y="9066047"/>
            <a:ext cx="3146133" cy="478904"/>
          </a:xfrm>
          <a:prstGeom prst="rect">
            <a:avLst/>
          </a:prstGeom>
        </p:spPr>
        <p:txBody>
          <a:bodyPr lIns="93177" tIns="46589" rIns="93177" bIns="46589"/>
          <a:lstStyle/>
          <a:p>
            <a:fld id="{B27C1A46-ED9D-4281-A28D-BB8AFB4A2A1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9984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0036" indent="-180036">
              <a:buFont typeface="Arial" panose="020B0604020202020204" pitchFamily="34" charset="0"/>
              <a:buChar char="•"/>
            </a:pPr>
            <a:r>
              <a:rPr lang="en-US" dirty="0"/>
              <a:t>Attracting Millennials starts at the first interview</a:t>
            </a:r>
          </a:p>
          <a:p>
            <a:pPr marL="180036" indent="-180036">
              <a:buFont typeface="Arial" panose="020B0604020202020204" pitchFamily="34" charset="0"/>
              <a:buChar char="•"/>
            </a:pPr>
            <a:r>
              <a:rPr lang="en-US" dirty="0"/>
              <a:t>The candidate is also interviewing you</a:t>
            </a:r>
          </a:p>
          <a:p>
            <a:pPr marL="180036" indent="-180036">
              <a:buFont typeface="Arial" panose="020B0604020202020204" pitchFamily="34" charset="0"/>
              <a:buChar char="•"/>
            </a:pPr>
            <a:r>
              <a:rPr lang="en-US" dirty="0"/>
              <a:t>As we know, it is a candidates market and they're are looking at several different opportunities at the same time</a:t>
            </a:r>
          </a:p>
          <a:p>
            <a:pPr marL="180036" indent="-180036">
              <a:buFont typeface="Arial" panose="020B0604020202020204" pitchFamily="34" charset="0"/>
              <a:buChar char="•"/>
            </a:pPr>
            <a:r>
              <a:rPr lang="en-US" dirty="0"/>
              <a:t>Don’t just ask the candidates questions, take time to sell your organization, promote your mission and the culture of your organization</a:t>
            </a:r>
          </a:p>
          <a:p>
            <a:pPr marL="180036" indent="-180036">
              <a:buFont typeface="Arial" panose="020B0604020202020204" pitchFamily="34" charset="0"/>
              <a:buChar char="•"/>
            </a:pPr>
            <a:endParaRPr lang="en-US" dirty="0"/>
          </a:p>
          <a:p>
            <a:pPr marL="180036" indent="-180036">
              <a:buFont typeface="Arial" panose="020B0604020202020204" pitchFamily="34" charset="0"/>
              <a:buChar char="•"/>
            </a:pPr>
            <a:r>
              <a:rPr lang="en-US" dirty="0"/>
              <a:t>Taking the time to educate the candidate on your organizations culture will allow them to determine if they fit right from the beginning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112495" y="9066047"/>
            <a:ext cx="3146133" cy="478904"/>
          </a:xfrm>
          <a:prstGeom prst="rect">
            <a:avLst/>
          </a:prstGeom>
        </p:spPr>
        <p:txBody>
          <a:bodyPr lIns="93177" tIns="46589" rIns="93177" bIns="46589"/>
          <a:lstStyle/>
          <a:p>
            <a:fld id="{B27C1A46-ED9D-4281-A28D-BB8AFB4A2A1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16694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0036" indent="-180036">
              <a:buFont typeface="Arial" panose="020B0604020202020204" pitchFamily="34" charset="0"/>
              <a:buChar char="•"/>
            </a:pPr>
            <a:r>
              <a:rPr lang="en-US" dirty="0"/>
              <a:t>When it comes to the candidate….try determining why they answered your questions they way they did</a:t>
            </a:r>
          </a:p>
          <a:p>
            <a:pPr marL="180036" indent="-180036">
              <a:buFont typeface="Arial" panose="020B0604020202020204" pitchFamily="34" charset="0"/>
              <a:buChar char="•"/>
            </a:pPr>
            <a:r>
              <a:rPr lang="en-US" dirty="0"/>
              <a:t>We often tell our clients to higher for attitude</a:t>
            </a:r>
          </a:p>
          <a:p>
            <a:pPr marL="180036" indent="-180036">
              <a:buFont typeface="Arial" panose="020B0604020202020204" pitchFamily="34" charset="0"/>
              <a:buChar char="•"/>
            </a:pPr>
            <a:r>
              <a:rPr lang="en-US" dirty="0"/>
              <a:t>Policies and procedures can be taught, but will this person fit in well with your mission and values</a:t>
            </a:r>
          </a:p>
          <a:p>
            <a:pPr marL="180036" indent="-180036">
              <a:buFont typeface="Arial" panose="020B0604020202020204" pitchFamily="34" charset="0"/>
              <a:buChar char="•"/>
            </a:pPr>
            <a:r>
              <a:rPr lang="en-US" dirty="0"/>
              <a:t>Dig deep and get personal; why did they make the transitions they made?</a:t>
            </a:r>
          </a:p>
          <a:p>
            <a:pPr marL="180036" indent="-180036">
              <a:buFont typeface="Arial" panose="020B0604020202020204" pitchFamily="34" charset="0"/>
              <a:buChar char="•"/>
            </a:pPr>
            <a:r>
              <a:rPr lang="en-US" dirty="0"/>
              <a:t>Are they speaking poorly of past employers or bosses? </a:t>
            </a:r>
          </a:p>
          <a:p>
            <a:pPr marL="180036" indent="-180036">
              <a:buFont typeface="Arial" panose="020B0604020202020204" pitchFamily="34" charset="0"/>
              <a:buChar char="•"/>
            </a:pPr>
            <a:r>
              <a:rPr lang="en-US" dirty="0"/>
              <a:t>Not everyone has made perfect career choices but do they have something negative to report about every previous employer?</a:t>
            </a:r>
          </a:p>
          <a:p>
            <a:pPr marL="180036" indent="-180036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112495" y="9066047"/>
            <a:ext cx="3146133" cy="478904"/>
          </a:xfrm>
          <a:prstGeom prst="rect">
            <a:avLst/>
          </a:prstGeom>
        </p:spPr>
        <p:txBody>
          <a:bodyPr lIns="93177" tIns="46589" rIns="93177" bIns="46589"/>
          <a:lstStyle/>
          <a:p>
            <a:fld id="{B27C1A46-ED9D-4281-A28D-BB8AFB4A2A1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1090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660133" lvl="1" indent="-180036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Lazy</a:t>
            </a:r>
          </a:p>
          <a:p>
            <a:pPr marL="660133" lvl="1" indent="-180036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Entitled</a:t>
            </a:r>
          </a:p>
          <a:p>
            <a:pPr marL="660133" lvl="1" indent="-180036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Job-hopper</a:t>
            </a:r>
          </a:p>
          <a:p>
            <a:pPr marL="660133" lvl="1" indent="-180036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Addicted to technology</a:t>
            </a:r>
          </a:p>
          <a:p>
            <a:pPr marL="660133" lvl="1" indent="-180036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Needy</a:t>
            </a:r>
          </a:p>
          <a:p>
            <a:pPr marL="660133" lvl="1" indent="-180036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Not committed to work</a:t>
            </a:r>
          </a:p>
          <a:p>
            <a:pPr marL="660133" lvl="1" indent="-180036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Disloyal</a:t>
            </a:r>
          </a:p>
          <a:p>
            <a:pPr marL="660133" lvl="1" indent="-180036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Self-absorbed</a:t>
            </a:r>
          </a:p>
          <a:p>
            <a:pPr marL="660133" lvl="1" indent="-180036">
              <a:buFont typeface="Arial" panose="020B0604020202020204" pitchFamily="34" charset="0"/>
              <a:buChar char="•"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112495" y="9066047"/>
            <a:ext cx="3146133" cy="478904"/>
          </a:xfrm>
          <a:prstGeom prst="rect">
            <a:avLst/>
          </a:prstGeom>
        </p:spPr>
        <p:txBody>
          <a:bodyPr lIns="93177" tIns="46589" rIns="93177" bIns="46589"/>
          <a:lstStyle/>
          <a:p>
            <a:fld id="{B27C1A46-ED9D-4281-A28D-BB8AFB4A2A1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37826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pPr marL="180036" indent="-180036">
              <a:buFont typeface="Arial" panose="020B0604020202020204" pitchFamily="34" charset="0"/>
              <a:buChar char="•"/>
            </a:pPr>
            <a:r>
              <a:rPr lang="en-US" dirty="0"/>
              <a:t>I often tell our clients…</a:t>
            </a:r>
          </a:p>
          <a:p>
            <a:pPr marL="180036" indent="-180036">
              <a:buFont typeface="Arial" panose="020B0604020202020204" pitchFamily="34" charset="0"/>
              <a:buChar char="•"/>
            </a:pPr>
            <a:r>
              <a:rPr lang="en-US" dirty="0"/>
              <a:t>If you’re looking to identify a husband or a wife in 3 months time, it likely won’t happen.</a:t>
            </a:r>
          </a:p>
          <a:p>
            <a:pPr marL="180036" indent="-180036">
              <a:buFont typeface="Arial" panose="020B0604020202020204" pitchFamily="34" charset="0"/>
              <a:buChar char="•"/>
            </a:pPr>
            <a:r>
              <a:rPr lang="en-US" dirty="0"/>
              <a:t>Market is tight right now</a:t>
            </a:r>
          </a:p>
          <a:p>
            <a:pPr marL="180036" indent="-180036">
              <a:buFont typeface="Arial" panose="020B0604020202020204" pitchFamily="34" charset="0"/>
              <a:buChar char="•"/>
            </a:pPr>
            <a:r>
              <a:rPr lang="en-US" dirty="0"/>
              <a:t>10 years ago we could hand-pick candidates, those days are gone</a:t>
            </a:r>
          </a:p>
          <a:p>
            <a:pPr marL="180036" indent="-180036">
              <a:buFont typeface="Arial" panose="020B0604020202020204" pitchFamily="34" charset="0"/>
              <a:buChar char="•"/>
            </a:pPr>
            <a:r>
              <a:rPr lang="en-US" dirty="0"/>
              <a:t>Make a list of job skills you would like to see</a:t>
            </a:r>
          </a:p>
          <a:p>
            <a:pPr marL="180036" indent="-180036">
              <a:buFont typeface="Arial" panose="020B0604020202020204" pitchFamily="34" charset="0"/>
              <a:buChar char="•"/>
            </a:pPr>
            <a:r>
              <a:rPr lang="en-US" dirty="0"/>
              <a:t>And ones you can live without</a:t>
            </a:r>
          </a:p>
          <a:p>
            <a:pPr marL="180036" indent="-180036">
              <a:buFont typeface="Arial" panose="020B0604020202020204" pitchFamily="34" charset="0"/>
              <a:buChar char="•"/>
            </a:pPr>
            <a:r>
              <a:rPr lang="en-US" dirty="0"/>
              <a:t>When you find that person, DON’T WAIT…they are interviewing elsewhere!</a:t>
            </a:r>
          </a:p>
          <a:p>
            <a:pPr marL="180036" indent="-180036">
              <a:buFont typeface="Arial" panose="020B0604020202020204" pitchFamily="34" charset="0"/>
              <a:buChar char="•"/>
            </a:pPr>
            <a:r>
              <a:rPr lang="en-US" dirty="0"/>
              <a:t>Make them an offer!</a:t>
            </a:r>
          </a:p>
          <a:p>
            <a:pPr marL="180036" indent="-180036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112495" y="9066047"/>
            <a:ext cx="3146133" cy="478904"/>
          </a:xfrm>
          <a:prstGeom prst="rect">
            <a:avLst/>
          </a:prstGeom>
        </p:spPr>
        <p:txBody>
          <a:bodyPr lIns="93177" tIns="46589" rIns="93177" bIns="46589"/>
          <a:lstStyle/>
          <a:p>
            <a:fld id="{B27C1A46-ED9D-4281-A28D-BB8AFB4A2A13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92774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0036" indent="-180036">
              <a:buFont typeface="Arial" panose="020B0604020202020204" pitchFamily="34" charset="0"/>
              <a:buChar char="•"/>
            </a:pPr>
            <a:r>
              <a:rPr lang="en-US" dirty="0"/>
              <a:t>In addition to marriage, divorce and the birth of a baby</a:t>
            </a:r>
          </a:p>
          <a:p>
            <a:pPr marL="180036" indent="-180036">
              <a:buFont typeface="Arial" panose="020B0604020202020204" pitchFamily="34" charset="0"/>
              <a:buChar char="•"/>
            </a:pPr>
            <a:r>
              <a:rPr lang="en-US" dirty="0"/>
              <a:t>A job change ranks right up there with major life choices</a:t>
            </a:r>
          </a:p>
          <a:p>
            <a:pPr marL="180036" indent="-180036">
              <a:buFont typeface="Arial" panose="020B0604020202020204" pitchFamily="34" charset="0"/>
              <a:buChar char="•"/>
            </a:pPr>
            <a:r>
              <a:rPr lang="en-US" dirty="0"/>
              <a:t>Success starts with pre-boarding</a:t>
            </a:r>
          </a:p>
          <a:p>
            <a:pPr marL="180036" indent="-180036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112495" y="9066047"/>
            <a:ext cx="3146133" cy="478904"/>
          </a:xfrm>
          <a:prstGeom prst="rect">
            <a:avLst/>
          </a:prstGeom>
        </p:spPr>
        <p:txBody>
          <a:bodyPr lIns="93177" tIns="46589" rIns="93177" bIns="46589"/>
          <a:lstStyle/>
          <a:p>
            <a:fld id="{B27C1A46-ED9D-4281-A28D-BB8AFB4A2A1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75815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0036" indent="-180036">
              <a:buFont typeface="Arial" panose="020B0604020202020204" pitchFamily="34" charset="0"/>
              <a:buChar char="•"/>
            </a:pPr>
            <a:r>
              <a:rPr lang="en-US" dirty="0"/>
              <a:t>By taking steps to prepare for your new employees arrival you will:</a:t>
            </a:r>
          </a:p>
          <a:p>
            <a:pPr marL="180036" indent="-180036">
              <a:buFont typeface="Arial" panose="020B0604020202020204" pitchFamily="34" charset="0"/>
              <a:buChar char="•"/>
            </a:pPr>
            <a:r>
              <a:rPr lang="en-US" dirty="0"/>
              <a:t>Lay the groundwork for day one</a:t>
            </a:r>
          </a:p>
          <a:p>
            <a:pPr marL="180036" indent="-180036">
              <a:buFont typeface="Arial" panose="020B0604020202020204" pitchFamily="34" charset="0"/>
              <a:buChar char="•"/>
            </a:pPr>
            <a:r>
              <a:rPr lang="en-US" dirty="0"/>
              <a:t>Prevent ambivalence</a:t>
            </a:r>
          </a:p>
          <a:p>
            <a:pPr marL="180036" indent="-180036">
              <a:buFont typeface="Arial" panose="020B0604020202020204" pitchFamily="34" charset="0"/>
              <a:buChar char="•"/>
            </a:pPr>
            <a:r>
              <a:rPr lang="en-US" dirty="0"/>
              <a:t>Prevent that giant black hole between “Yes” and the “Desk” </a:t>
            </a:r>
          </a:p>
          <a:p>
            <a:pPr marL="180036" indent="-180036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  <a:p>
            <a:pPr marL="180036" indent="-180036">
              <a:buFont typeface="Arial" panose="020B0604020202020204" pitchFamily="34" charset="0"/>
              <a:buChar char="•"/>
            </a:pPr>
            <a:r>
              <a:rPr lang="en-US" dirty="0"/>
              <a:t>After the first day, we find that support and guidance during the onboarding process plays a significant role in the success of new hires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112495" y="9066047"/>
            <a:ext cx="3146133" cy="478904"/>
          </a:xfrm>
          <a:prstGeom prst="rect">
            <a:avLst/>
          </a:prstGeom>
        </p:spPr>
        <p:txBody>
          <a:bodyPr lIns="93177" tIns="46589" rIns="93177" bIns="46589"/>
          <a:lstStyle/>
          <a:p>
            <a:fld id="{B27C1A46-ED9D-4281-A28D-BB8AFB4A2A1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2617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0036" indent="-180036">
              <a:buFont typeface="Arial" panose="020B0604020202020204" pitchFamily="34" charset="0"/>
              <a:buChar char="•"/>
            </a:pPr>
            <a:r>
              <a:rPr lang="en-US" dirty="0"/>
              <a:t>Communication is Key</a:t>
            </a:r>
          </a:p>
          <a:p>
            <a:pPr marL="180036" indent="-180036">
              <a:buFont typeface="Arial" panose="020B0604020202020204" pitchFamily="34" charset="0"/>
              <a:buChar char="•"/>
            </a:pPr>
            <a:r>
              <a:rPr lang="en-US" dirty="0"/>
              <a:t>Stay in touch with the candidate from the day the accept the offer until they walk in the front door</a:t>
            </a:r>
          </a:p>
          <a:p>
            <a:pPr marL="180036" indent="-180036">
              <a:buFont typeface="Arial" panose="020B0604020202020204" pitchFamily="34" charset="0"/>
              <a:buChar char="•"/>
            </a:pPr>
            <a:r>
              <a:rPr lang="en-US" dirty="0"/>
              <a:t>A simple 2 minute call, email or text goes a long way</a:t>
            </a:r>
          </a:p>
          <a:p>
            <a:pPr marL="180036" indent="-180036">
              <a:buFont typeface="Arial" panose="020B0604020202020204" pitchFamily="34" charset="0"/>
              <a:buChar char="•"/>
            </a:pPr>
            <a:r>
              <a:rPr lang="en-US" dirty="0"/>
              <a:t>Technology to schedule texts ahead of time</a:t>
            </a:r>
          </a:p>
          <a:p>
            <a:pPr marL="180036" indent="-180036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112495" y="9066047"/>
            <a:ext cx="3146133" cy="478904"/>
          </a:xfrm>
          <a:prstGeom prst="rect">
            <a:avLst/>
          </a:prstGeom>
        </p:spPr>
        <p:txBody>
          <a:bodyPr lIns="93177" tIns="46589" rIns="93177" bIns="46589"/>
          <a:lstStyle/>
          <a:p>
            <a:fld id="{B27C1A46-ED9D-4281-A28D-BB8AFB4A2A1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909794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0036" indent="-180036">
              <a:buFont typeface="Arial" panose="020B0604020202020204" pitchFamily="34" charset="0"/>
              <a:buChar char="•"/>
            </a:pPr>
            <a:r>
              <a:rPr lang="en-US" dirty="0"/>
              <a:t>Send a very quick announcement of new employees hire and start date via a bulk-email or text and CC the new employee</a:t>
            </a:r>
          </a:p>
          <a:p>
            <a:pPr marL="180036" indent="-180036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395D"/>
                </a:solidFill>
              </a:rPr>
              <a:t>Share information about your new hire to see if there are any combined interests with other staff members</a:t>
            </a:r>
            <a:endParaRPr lang="en-US" dirty="0"/>
          </a:p>
          <a:p>
            <a:pPr marL="180036" indent="-180036">
              <a:buFont typeface="Arial" panose="020B0604020202020204" pitchFamily="34" charset="0"/>
              <a:buChar char="•"/>
            </a:pPr>
            <a:r>
              <a:rPr lang="en-US" dirty="0"/>
              <a:t>Encourage your staff to extend a welcome e-mail</a:t>
            </a:r>
          </a:p>
          <a:p>
            <a:pPr marL="180036" indent="-180036">
              <a:buFont typeface="Arial" panose="020B0604020202020204" pitchFamily="34" charset="0"/>
              <a:buChar char="•"/>
            </a:pPr>
            <a:r>
              <a:rPr lang="en-US" dirty="0"/>
              <a:t>Tell story about start w/LeaderStat, so impressed</a:t>
            </a:r>
          </a:p>
          <a:p>
            <a:pPr marL="180036" indent="-180036">
              <a:buFont typeface="Arial" panose="020B0604020202020204" pitchFamily="34" charset="0"/>
              <a:buChar char="•"/>
            </a:pPr>
            <a:endParaRPr lang="en-US" dirty="0"/>
          </a:p>
          <a:p>
            <a:pPr marL="180036" indent="-180036">
              <a:buFont typeface="Arial" panose="020B0604020202020204" pitchFamily="34" charset="0"/>
              <a:buChar char="•"/>
            </a:pPr>
            <a:r>
              <a:rPr lang="en-US" dirty="0"/>
              <a:t>Now that we have the new hire/millennial in place let’s talk about ways to keep them engaged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112495" y="9066047"/>
            <a:ext cx="3146133" cy="478904"/>
          </a:xfrm>
          <a:prstGeom prst="rect">
            <a:avLst/>
          </a:prstGeom>
        </p:spPr>
        <p:txBody>
          <a:bodyPr lIns="93177" tIns="46589" rIns="93177" bIns="46589"/>
          <a:lstStyle/>
          <a:p>
            <a:fld id="{B27C1A46-ED9D-4281-A28D-BB8AFB4A2A1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6035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sz="2100" dirty="0"/>
              <a:t>Cultivate Your Talent</a:t>
            </a:r>
          </a:p>
          <a:p>
            <a:pPr marL="300060" indent="-300060">
              <a:buFont typeface="Arial" panose="020B0604020202020204" pitchFamily="34" charset="0"/>
              <a:buChar char="•"/>
            </a:pPr>
            <a:r>
              <a:rPr lang="en-US" dirty="0"/>
              <a:t>Help them feel a sense of accomplishment early on</a:t>
            </a:r>
          </a:p>
          <a:p>
            <a:pPr marL="300060" indent="-300060">
              <a:buFont typeface="Arial" panose="020B0604020202020204" pitchFamily="34" charset="0"/>
              <a:buChar char="•"/>
            </a:pPr>
            <a:r>
              <a:rPr lang="en-US" dirty="0"/>
              <a:t>Create a career ladder</a:t>
            </a:r>
          </a:p>
          <a:p>
            <a:pPr marL="300060" indent="-300060">
              <a:buFont typeface="Arial" panose="020B0604020202020204" pitchFamily="34" charset="0"/>
              <a:buChar char="•"/>
            </a:pPr>
            <a:r>
              <a:rPr lang="en-US" dirty="0"/>
              <a:t>Design career tracks for each position</a:t>
            </a:r>
          </a:p>
          <a:p>
            <a:pPr marL="300060" indent="-300060">
              <a:buFont typeface="Arial" panose="020B0604020202020204" pitchFamily="34" charset="0"/>
              <a:buChar char="•"/>
            </a:pPr>
            <a:r>
              <a:rPr lang="en-US" dirty="0"/>
              <a:t>Show them that they have the potential to move up</a:t>
            </a:r>
          </a:p>
          <a:p>
            <a:pPr marL="300060" indent="-300060">
              <a:buFont typeface="Arial" panose="020B0604020202020204" pitchFamily="34" charset="0"/>
              <a:buChar char="•"/>
            </a:pPr>
            <a:r>
              <a:rPr lang="en-US" dirty="0"/>
              <a:t>Identify measurable goals</a:t>
            </a:r>
          </a:p>
          <a:p>
            <a:pPr marL="300060" indent="-300060">
              <a:buFont typeface="Arial" panose="020B0604020202020204" pitchFamily="34" charset="0"/>
              <a:buChar char="•"/>
            </a:pPr>
            <a:r>
              <a:rPr lang="en-US" dirty="0"/>
              <a:t>Offer career development &amp; training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112495" y="9066047"/>
            <a:ext cx="3146133" cy="478904"/>
          </a:xfrm>
          <a:prstGeom prst="rect">
            <a:avLst/>
          </a:prstGeom>
        </p:spPr>
        <p:txBody>
          <a:bodyPr lIns="93177" tIns="46589" rIns="93177" bIns="46589"/>
          <a:lstStyle/>
          <a:p>
            <a:fld id="{B27C1A46-ED9D-4281-A28D-BB8AFB4A2A1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23838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pPr marL="360072" indent="-360072">
              <a:buFont typeface="Arial" panose="020B0604020202020204" pitchFamily="34" charset="0"/>
              <a:buChar char="•"/>
            </a:pPr>
            <a:r>
              <a:rPr lang="en-US" dirty="0"/>
              <a:t>Focus on their personal development</a:t>
            </a:r>
          </a:p>
          <a:p>
            <a:endParaRPr lang="en-US" dirty="0"/>
          </a:p>
          <a:p>
            <a:pPr marL="360072" indent="-360072">
              <a:buFont typeface="Arial" panose="020B0604020202020204" pitchFamily="34" charset="0"/>
              <a:buChar char="•"/>
            </a:pPr>
            <a:r>
              <a:rPr lang="en-US" dirty="0"/>
              <a:t>Investigate their interests in growing with the organization</a:t>
            </a:r>
          </a:p>
          <a:p>
            <a:endParaRPr lang="en-US" dirty="0"/>
          </a:p>
          <a:p>
            <a:pPr marL="360072" indent="-360072">
              <a:buFont typeface="Arial" panose="020B0604020202020204" pitchFamily="34" charset="0"/>
              <a:buChar char="•"/>
            </a:pPr>
            <a:r>
              <a:rPr lang="en-US" dirty="0"/>
              <a:t>Focus training on enhancing job performance</a:t>
            </a:r>
          </a:p>
          <a:p>
            <a:endParaRPr lang="en-US" dirty="0"/>
          </a:p>
          <a:p>
            <a:r>
              <a:rPr lang="en-US" dirty="0" err="1">
                <a:solidFill>
                  <a:schemeClr val="bg1"/>
                </a:solidFill>
              </a:rPr>
              <a:t>eir</a:t>
            </a:r>
            <a:r>
              <a:rPr lang="en-US" dirty="0">
                <a:solidFill>
                  <a:schemeClr val="bg1"/>
                </a:solidFill>
              </a:rPr>
              <a:t> interests in growing with the organization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pPr marL="360072" indent="-360072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Focus training on enhancing job performance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112495" y="9066047"/>
            <a:ext cx="3146133" cy="478904"/>
          </a:xfrm>
          <a:prstGeom prst="rect">
            <a:avLst/>
          </a:prstGeom>
        </p:spPr>
        <p:txBody>
          <a:bodyPr lIns="93177" tIns="46589" rIns="93177" bIns="46589"/>
          <a:lstStyle/>
          <a:p>
            <a:fld id="{B27C1A46-ED9D-4281-A28D-BB8AFB4A2A13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62939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0036" indent="-180036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We partner with a lot of different organizations, One of those is DRIVE</a:t>
            </a:r>
          </a:p>
          <a:p>
            <a:pPr marL="180036" indent="-180036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Drive’s purpose it to help organization’s achieve their full potential by showing them – step by step -  how to create a high commitment, high performing organizations.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112495" y="9066047"/>
            <a:ext cx="3146133" cy="478904"/>
          </a:xfrm>
          <a:prstGeom prst="rect">
            <a:avLst/>
          </a:prstGeom>
        </p:spPr>
        <p:txBody>
          <a:bodyPr lIns="93177" tIns="46589" rIns="93177" bIns="46589"/>
          <a:lstStyle/>
          <a:p>
            <a:fld id="{B27C1A46-ED9D-4281-A28D-BB8AFB4A2A13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09618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0036" indent="-180036">
              <a:buFont typeface="Arial" panose="020B0604020202020204" pitchFamily="34" charset="0"/>
              <a:buChar char="•"/>
            </a:pPr>
            <a:r>
              <a:rPr lang="en-US" dirty="0"/>
              <a:t>One thing Drive shares with their clients are the 6 secrets that staff aren’t telling you, made up of 3 positive things and 3 negative things</a:t>
            </a:r>
          </a:p>
          <a:p>
            <a:pPr marL="180036" indent="-180036">
              <a:buFont typeface="Arial" panose="020B0604020202020204" pitchFamily="34" charset="0"/>
              <a:buChar char="•"/>
            </a:pPr>
            <a:r>
              <a:rPr lang="en-US" dirty="0"/>
              <a:t>1.) What gets you out of bed in the morning? Again, the emotionally satisfying part of our jobs- such as caring for residents or patients</a:t>
            </a:r>
          </a:p>
          <a:p>
            <a:pPr marL="180036" indent="-180036">
              <a:buFont typeface="Arial" panose="020B0604020202020204" pitchFamily="34" charset="0"/>
              <a:buChar char="•"/>
            </a:pPr>
            <a:r>
              <a:rPr lang="en-US" dirty="0"/>
              <a:t>2.) Occasions for Celebrations- think back to childhood, memories of vacations or holidays, same goes with staff</a:t>
            </a:r>
          </a:p>
          <a:p>
            <a:pPr marL="180036" indent="-180036">
              <a:buFont typeface="Arial" panose="020B0604020202020204" pitchFamily="34" charset="0"/>
              <a:buChar char="•"/>
            </a:pPr>
            <a:r>
              <a:rPr lang="en-US" dirty="0"/>
              <a:t>3.) </a:t>
            </a:r>
            <a:r>
              <a:rPr lang="en-US" dirty="0" err="1"/>
              <a:t>Opps</a:t>
            </a:r>
            <a:r>
              <a:rPr lang="en-US" dirty="0"/>
              <a:t> to development- Often seen as tuition reimbursement, grants for further education, BUT other </a:t>
            </a:r>
            <a:r>
              <a:rPr lang="en-US" dirty="0" err="1"/>
              <a:t>opps</a:t>
            </a:r>
            <a:r>
              <a:rPr lang="en-US" dirty="0"/>
              <a:t> for dev. Are boss helping with project for 20 mins</a:t>
            </a:r>
          </a:p>
          <a:p>
            <a:pPr marL="180036" indent="-180036">
              <a:buFont typeface="Arial" panose="020B0604020202020204" pitchFamily="34" charset="0"/>
              <a:buChar char="•"/>
            </a:pPr>
            <a:r>
              <a:rPr lang="en-US" dirty="0"/>
              <a:t>4.) Input not respected or recognized- or opinion is never asked. Best leader had took time to ask my opinion, even if it wasn’t used, had my buy in from asking</a:t>
            </a:r>
          </a:p>
          <a:p>
            <a:pPr marL="180036" indent="-180036">
              <a:buFont typeface="Arial" panose="020B0604020202020204" pitchFamily="34" charset="0"/>
              <a:buChar char="•"/>
            </a:pPr>
            <a:r>
              <a:rPr lang="en-US" dirty="0"/>
              <a:t>5.) inconsistent appreciation- Everyone likes to feel appreciated in diff. ways. Tangible gifts, private/public acknowledgement,  Pat on the back</a:t>
            </a:r>
          </a:p>
          <a:p>
            <a:pPr marL="180036" indent="-180036">
              <a:buFont typeface="Arial" panose="020B0604020202020204" pitchFamily="34" charset="0"/>
              <a:buChar char="•"/>
            </a:pPr>
            <a:r>
              <a:rPr lang="en-US" dirty="0"/>
              <a:t>6.) Poor Communication- most often heard by disgruntled staff, “No one told me” or “ I didn’t know”. Which gives us </a:t>
            </a:r>
            <a:r>
              <a:rPr lang="en-US" dirty="0" err="1"/>
              <a:t>opps</a:t>
            </a:r>
            <a:r>
              <a:rPr lang="en-US" dirty="0"/>
              <a:t> to work on informal and formal communication</a:t>
            </a:r>
          </a:p>
          <a:p>
            <a:pPr marL="180036" indent="-180036">
              <a:buFont typeface="Arial" panose="020B0604020202020204" pitchFamily="34" charset="0"/>
              <a:buChar char="•"/>
            </a:pPr>
            <a:endParaRPr lang="en-US" dirty="0"/>
          </a:p>
          <a:p>
            <a:pPr marL="180036" indent="-180036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112495" y="9066047"/>
            <a:ext cx="3146133" cy="478904"/>
          </a:xfrm>
          <a:prstGeom prst="rect">
            <a:avLst/>
          </a:prstGeom>
        </p:spPr>
        <p:txBody>
          <a:bodyPr lIns="93177" tIns="46589" rIns="93177" bIns="46589"/>
          <a:lstStyle/>
          <a:p>
            <a:fld id="{B27C1A46-ED9D-4281-A28D-BB8AFB4A2A13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61839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0036" indent="-180036">
              <a:buFont typeface="Arial" panose="020B0604020202020204" pitchFamily="34" charset="0"/>
              <a:buChar char="•"/>
            </a:pPr>
            <a:r>
              <a:rPr lang="en-US" dirty="0"/>
              <a:t>Well known fact that WE ALL like to feel connected electronically</a:t>
            </a:r>
          </a:p>
          <a:p>
            <a:pPr marL="180036" indent="-180036">
              <a:buFont typeface="Arial" panose="020B0604020202020204" pitchFamily="34" charset="0"/>
              <a:buChar char="•"/>
            </a:pPr>
            <a:r>
              <a:rPr lang="en-US" dirty="0"/>
              <a:t>Use cell phone for a lot more than making phone calls</a:t>
            </a:r>
          </a:p>
          <a:p>
            <a:pPr marL="180036" indent="-180036">
              <a:buFont typeface="Arial" panose="020B0604020202020204" pitchFamily="34" charset="0"/>
              <a:buChar char="•"/>
            </a:pPr>
            <a:r>
              <a:rPr lang="en-US" dirty="0"/>
              <a:t>Alarm</a:t>
            </a:r>
          </a:p>
          <a:p>
            <a:pPr marL="180036" indent="-180036">
              <a:buFont typeface="Arial" panose="020B0604020202020204" pitchFamily="34" charset="0"/>
              <a:buChar char="•"/>
            </a:pPr>
            <a:r>
              <a:rPr lang="en-US" dirty="0"/>
              <a:t>Baby Development App- head of cauliflower</a:t>
            </a:r>
          </a:p>
          <a:p>
            <a:pPr marL="180036" indent="-180036">
              <a:buFont typeface="Arial" panose="020B0604020202020204" pitchFamily="34" charset="0"/>
              <a:buChar char="•"/>
            </a:pPr>
            <a:r>
              <a:rPr lang="en-US" dirty="0"/>
              <a:t>Track steps</a:t>
            </a:r>
          </a:p>
          <a:p>
            <a:pPr marL="180036" indent="-180036">
              <a:buFont typeface="Arial" panose="020B0604020202020204" pitchFamily="34" charset="0"/>
              <a:buChar char="•"/>
            </a:pPr>
            <a:r>
              <a:rPr lang="en-US" dirty="0"/>
              <a:t>Bank account</a:t>
            </a:r>
          </a:p>
          <a:p>
            <a:pPr marL="180036" indent="-180036">
              <a:buFont typeface="Arial" panose="020B0604020202020204" pitchFamily="34" charset="0"/>
              <a:buChar char="•"/>
            </a:pPr>
            <a:r>
              <a:rPr lang="en-US" dirty="0"/>
              <a:t>Son’s daycare uses an app to communicate with me throughout the day</a:t>
            </a:r>
          </a:p>
          <a:p>
            <a:pPr marL="180036" indent="-180036">
              <a:buFont typeface="Arial" panose="020B0604020202020204" pitchFamily="34" charset="0"/>
              <a:buChar char="•"/>
            </a:pPr>
            <a:r>
              <a:rPr lang="en-US" dirty="0"/>
              <a:t>Don’t even get me started on Amazon!</a:t>
            </a:r>
          </a:p>
          <a:p>
            <a:pPr marL="180036" indent="-180036">
              <a:buFont typeface="Arial" panose="020B0604020202020204" pitchFamily="34" charset="0"/>
              <a:buChar char="•"/>
            </a:pPr>
            <a:endParaRPr lang="en-US" dirty="0"/>
          </a:p>
          <a:p>
            <a:pPr marL="180036" indent="-180036">
              <a:buFont typeface="Arial" panose="020B0604020202020204" pitchFamily="34" charset="0"/>
              <a:buChar char="•"/>
            </a:pPr>
            <a:r>
              <a:rPr lang="en-US" dirty="0"/>
              <a:t>Many healthcare orgs have apps they use to communicate with patients about their medical charts or billing but</a:t>
            </a:r>
          </a:p>
          <a:p>
            <a:pPr marL="180036" indent="-180036">
              <a:buFont typeface="Arial" panose="020B0604020202020204" pitchFamily="34" charset="0"/>
              <a:buChar char="•"/>
            </a:pPr>
            <a:r>
              <a:rPr lang="en-US" dirty="0"/>
              <a:t>One of our healthcare clients decided to put that need to feeling connected to good use but creating an app specifically for their staff to increase engagement…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112495" y="9066047"/>
            <a:ext cx="3146133" cy="478904"/>
          </a:xfrm>
          <a:prstGeom prst="rect">
            <a:avLst/>
          </a:prstGeom>
        </p:spPr>
        <p:txBody>
          <a:bodyPr lIns="93177" tIns="46589" rIns="93177" bIns="46589"/>
          <a:lstStyle/>
          <a:p>
            <a:fld id="{B27C1A46-ED9D-4281-A28D-BB8AFB4A2A13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1058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0036" indent="-180036">
              <a:buFont typeface="Arial" panose="020B0604020202020204" pitchFamily="34" charset="0"/>
              <a:buChar char="•"/>
            </a:pPr>
            <a:r>
              <a:rPr lang="en-US" dirty="0"/>
              <a:t>So where did these perceptions come from?</a:t>
            </a:r>
          </a:p>
          <a:p>
            <a:pPr marL="180036" indent="-180036">
              <a:buFont typeface="Arial" panose="020B0604020202020204" pitchFamily="34" charset="0"/>
              <a:buChar char="•"/>
            </a:pPr>
            <a:r>
              <a:rPr lang="en-US" dirty="0"/>
              <a:t>Initially, theories presented by qualified researches like Neil Howe and William Strauss</a:t>
            </a:r>
          </a:p>
          <a:p>
            <a:pPr marL="180036" indent="-180036">
              <a:buFont typeface="Arial" panose="020B0604020202020204" pitchFamily="34" charset="0"/>
              <a:buChar char="•"/>
            </a:pPr>
            <a:r>
              <a:rPr lang="en-US" dirty="0"/>
              <a:t>Hours collecting data </a:t>
            </a:r>
          </a:p>
          <a:p>
            <a:pPr marL="180036" indent="-180036">
              <a:buFont typeface="Arial" panose="020B0604020202020204" pitchFamily="34" charset="0"/>
              <a:buChar char="•"/>
            </a:pPr>
            <a:r>
              <a:rPr lang="en-US" dirty="0"/>
              <a:t>Positive view on millennials</a:t>
            </a:r>
          </a:p>
          <a:p>
            <a:pPr marL="180036" indent="-180036">
              <a:buFont typeface="Arial" panose="020B0604020202020204" pitchFamily="34" charset="0"/>
              <a:buChar char="•"/>
            </a:pPr>
            <a:r>
              <a:rPr lang="en-US" dirty="0"/>
              <a:t>Prior to huge social media boom</a:t>
            </a:r>
          </a:p>
          <a:p>
            <a:pPr marL="180036" indent="-180036">
              <a:buFont typeface="Arial" panose="020B0604020202020204" pitchFamily="34" charset="0"/>
              <a:buChar char="•"/>
            </a:pPr>
            <a:r>
              <a:rPr lang="en-US" dirty="0"/>
              <a:t>LATER, other generational analysts came out with books</a:t>
            </a:r>
          </a:p>
          <a:p>
            <a:pPr marL="660133" lvl="1" indent="-180036">
              <a:buFont typeface="Arial" panose="020B0604020202020204" pitchFamily="34" charset="0"/>
              <a:buChar char="•"/>
            </a:pPr>
            <a:r>
              <a:rPr lang="en-US" dirty="0"/>
              <a:t>The Me Generation and The Dumbest Generation</a:t>
            </a:r>
          </a:p>
          <a:p>
            <a:pPr marL="660133" lvl="1" indent="-180036">
              <a:buFont typeface="Arial" panose="020B0604020202020204" pitchFamily="34" charset="0"/>
              <a:buChar char="•"/>
            </a:pPr>
            <a:r>
              <a:rPr lang="en-US" dirty="0"/>
              <a:t>Used social media as a jumping off platform</a:t>
            </a:r>
          </a:p>
          <a:p>
            <a:pPr marL="660133" lvl="1" indent="-180036">
              <a:buFont typeface="Arial" panose="020B0604020202020204" pitchFamily="34" charset="0"/>
              <a:buChar char="•"/>
            </a:pPr>
            <a:endParaRPr lang="en-US" dirty="0"/>
          </a:p>
          <a:p>
            <a:pPr marL="660133" lvl="1" indent="-180036">
              <a:buFont typeface="Arial" panose="020B0604020202020204" pitchFamily="34" charset="0"/>
              <a:buChar char="•"/>
            </a:pPr>
            <a:r>
              <a:rPr lang="en-US" dirty="0"/>
              <a:t>As we all know social media helps unreliable data spread like wildfire…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112495" y="9066047"/>
            <a:ext cx="3146133" cy="478904"/>
          </a:xfrm>
          <a:prstGeom prst="rect">
            <a:avLst/>
          </a:prstGeom>
        </p:spPr>
        <p:txBody>
          <a:bodyPr lIns="93177" tIns="46589" rIns="93177" bIns="46589"/>
          <a:lstStyle/>
          <a:p>
            <a:fld id="{B27C1A46-ED9D-4281-A28D-BB8AFB4A2A1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18273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0036" indent="-180036">
              <a:buFont typeface="Arial" panose="020B0604020202020204" pitchFamily="34" charset="0"/>
              <a:buChar char="•"/>
            </a:pPr>
            <a:r>
              <a:rPr lang="en-US" dirty="0"/>
              <a:t>The app came about as an idea when they realized they were struggling to communicate with their staff via e-mail</a:t>
            </a:r>
          </a:p>
          <a:p>
            <a:pPr marL="180036" indent="-180036">
              <a:buFont typeface="Arial" panose="020B0604020202020204" pitchFamily="34" charset="0"/>
              <a:buChar char="•"/>
            </a:pPr>
            <a:r>
              <a:rPr lang="en-US" dirty="0"/>
              <a:t>Staff weren’t opening company-wide e-mails</a:t>
            </a:r>
          </a:p>
          <a:p>
            <a:pPr marL="180036" indent="-180036">
              <a:buFont typeface="Arial" panose="020B0604020202020204" pitchFamily="34" charset="0"/>
              <a:buChar char="•"/>
            </a:pPr>
            <a:r>
              <a:rPr lang="en-US" dirty="0"/>
              <a:t>Who would of thought a day when no on reads e-mail</a:t>
            </a:r>
          </a:p>
          <a:p>
            <a:pPr marL="180036" indent="-180036">
              <a:buFont typeface="Arial" panose="020B0604020202020204" pitchFamily="34" charset="0"/>
              <a:buChar char="•"/>
            </a:pPr>
            <a:r>
              <a:rPr lang="en-US" dirty="0"/>
              <a:t>Surveyed over 2700 employees and asked them if they would use a company app- 80% YES</a:t>
            </a:r>
          </a:p>
          <a:p>
            <a:pPr marL="180036" indent="-180036">
              <a:buFont typeface="Arial" panose="020B0604020202020204" pitchFamily="34" charset="0"/>
              <a:buChar char="•"/>
            </a:pPr>
            <a:r>
              <a:rPr lang="en-US" dirty="0"/>
              <a:t>How often would you use it?</a:t>
            </a:r>
          </a:p>
          <a:p>
            <a:pPr marL="180036" indent="-180036">
              <a:buFont typeface="Arial" panose="020B0604020202020204" pitchFamily="34" charset="0"/>
              <a:buChar char="•"/>
            </a:pPr>
            <a:r>
              <a:rPr lang="en-US" dirty="0"/>
              <a:t>78% multiple times, 90% said at least once a week</a:t>
            </a:r>
          </a:p>
          <a:p>
            <a:pPr marL="180036" indent="-180036">
              <a:buFont typeface="Arial" panose="020B0604020202020204" pitchFamily="34" charset="0"/>
              <a:buChar char="•"/>
            </a:pPr>
            <a:endParaRPr lang="en-US" dirty="0"/>
          </a:p>
          <a:p>
            <a:pPr marL="180036" indent="-180036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112495" y="9066047"/>
            <a:ext cx="3146133" cy="478904"/>
          </a:xfrm>
          <a:prstGeom prst="rect">
            <a:avLst/>
          </a:prstGeom>
        </p:spPr>
        <p:txBody>
          <a:bodyPr lIns="93177" tIns="46589" rIns="93177" bIns="46589"/>
          <a:lstStyle/>
          <a:p>
            <a:fld id="{B27C1A46-ED9D-4281-A28D-BB8AFB4A2A13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54544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0036" indent="-180036">
              <a:buFont typeface="Arial" panose="020B0604020202020204" pitchFamily="34" charset="0"/>
              <a:buChar char="•"/>
            </a:pPr>
            <a:r>
              <a:rPr lang="en-US" dirty="0"/>
              <a:t>Prior to introducing the app, average e-mail open rate was 39%</a:t>
            </a:r>
          </a:p>
          <a:p>
            <a:pPr marL="180036" indent="-180036">
              <a:buFont typeface="Arial" panose="020B0604020202020204" pitchFamily="34" charset="0"/>
              <a:buChar char="•"/>
            </a:pPr>
            <a:r>
              <a:rPr lang="en-US" dirty="0"/>
              <a:t>Since introducing the app</a:t>
            </a:r>
          </a:p>
          <a:p>
            <a:pPr marL="660133" lvl="1" indent="-180036">
              <a:buFont typeface="Arial" panose="020B0604020202020204" pitchFamily="34" charset="0"/>
              <a:buChar char="•"/>
            </a:pPr>
            <a:r>
              <a:rPr lang="en-US" dirty="0"/>
              <a:t>Average read rate has increased to 75% in the first 6 months</a:t>
            </a:r>
          </a:p>
          <a:p>
            <a:pPr marL="660133" lvl="1" indent="-180036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112495" y="9066047"/>
            <a:ext cx="3146133" cy="478904"/>
          </a:xfrm>
          <a:prstGeom prst="rect">
            <a:avLst/>
          </a:prstGeom>
        </p:spPr>
        <p:txBody>
          <a:bodyPr lIns="93177" tIns="46589" rIns="93177" bIns="46589"/>
          <a:lstStyle/>
          <a:p>
            <a:fld id="{B27C1A46-ED9D-4281-A28D-BB8AFB4A2A13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96209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0036" indent="-180036">
              <a:buFont typeface="Arial" panose="020B0604020202020204" pitchFamily="34" charset="0"/>
              <a:buChar char="•"/>
            </a:pPr>
            <a:r>
              <a:rPr lang="en-US" dirty="0"/>
              <a:t>Not only has the app been an incredible communication tool but also allows users access to:</a:t>
            </a:r>
          </a:p>
          <a:p>
            <a:pPr marL="660133" lvl="1" indent="-180036">
              <a:buFont typeface="Arial" panose="020B0604020202020204" pitchFamily="34" charset="0"/>
              <a:buChar char="•"/>
            </a:pPr>
            <a:r>
              <a:rPr lang="en-US" dirty="0"/>
              <a:t>Relias (monthly training)</a:t>
            </a:r>
          </a:p>
          <a:p>
            <a:pPr marL="660133" lvl="1" indent="-180036">
              <a:buFont typeface="Arial" panose="020B0604020202020204" pitchFamily="34" charset="0"/>
              <a:buChar char="•"/>
            </a:pPr>
            <a:r>
              <a:rPr lang="en-US" dirty="0"/>
              <a:t>UltiPro (payroll and HR information)</a:t>
            </a:r>
          </a:p>
          <a:p>
            <a:pPr marL="660133" lvl="1" indent="-180036">
              <a:buFont typeface="Arial" panose="020B0604020202020204" pitchFamily="34" charset="0"/>
              <a:buChar char="•"/>
            </a:pPr>
            <a:r>
              <a:rPr lang="en-US" dirty="0"/>
              <a:t>Company wide career openings</a:t>
            </a:r>
          </a:p>
          <a:p>
            <a:pPr marL="660133" lvl="1" indent="-180036">
              <a:buFont typeface="Arial" panose="020B0604020202020204" pitchFamily="34" charset="0"/>
              <a:buChar char="•"/>
            </a:pPr>
            <a:r>
              <a:rPr lang="en-US" dirty="0"/>
              <a:t>Etc.…</a:t>
            </a:r>
          </a:p>
          <a:p>
            <a:pPr marL="660133" lvl="1" indent="-180036">
              <a:buFont typeface="Arial" panose="020B0604020202020204" pitchFamily="34" charset="0"/>
              <a:buChar char="•"/>
            </a:pPr>
            <a:endParaRPr lang="en-US" dirty="0"/>
          </a:p>
          <a:p>
            <a:pPr marL="660133" lvl="1" indent="-180036">
              <a:buFont typeface="Arial" panose="020B0604020202020204" pitchFamily="34" charset="0"/>
              <a:buChar char="•"/>
            </a:pPr>
            <a:r>
              <a:rPr lang="en-US" dirty="0"/>
              <a:t>Our client has felt that the app has connected their staff with the info they need which has</a:t>
            </a:r>
          </a:p>
          <a:p>
            <a:pPr marL="660133" lvl="1" indent="-180036">
              <a:buFont typeface="Arial" panose="020B0604020202020204" pitchFamily="34" charset="0"/>
              <a:buChar char="•"/>
            </a:pPr>
            <a:r>
              <a:rPr lang="en-US" dirty="0"/>
              <a:t>Created a more engaged workforce and</a:t>
            </a:r>
          </a:p>
          <a:p>
            <a:pPr marL="660133" lvl="1" indent="-180036">
              <a:buFont typeface="Arial" panose="020B0604020202020204" pitchFamily="34" charset="0"/>
              <a:buChar char="•"/>
            </a:pPr>
            <a:r>
              <a:rPr lang="en-US" dirty="0"/>
              <a:t>Lead to more satisfied patients and customers</a:t>
            </a:r>
          </a:p>
          <a:p>
            <a:pPr marL="660133" lvl="1" indent="-180036">
              <a:buFont typeface="Arial" panose="020B0604020202020204" pitchFamily="34" charset="0"/>
              <a:buChar char="•"/>
            </a:pPr>
            <a:r>
              <a:rPr lang="en-US" dirty="0"/>
              <a:t>Also, allowed them to build a more efficient, productive, workforce</a:t>
            </a:r>
          </a:p>
          <a:p>
            <a:pPr marL="660133" lvl="1" indent="-180036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112495" y="9066047"/>
            <a:ext cx="3146133" cy="478904"/>
          </a:xfrm>
          <a:prstGeom prst="rect">
            <a:avLst/>
          </a:prstGeom>
        </p:spPr>
        <p:txBody>
          <a:bodyPr lIns="93177" tIns="46589" rIns="93177" bIns="46589"/>
          <a:lstStyle/>
          <a:p>
            <a:fld id="{B27C1A46-ED9D-4281-A28D-BB8AFB4A2A13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07841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Let’s take 3-5 minutes to talk with the person next to you about ways you keep your employees engaged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112495" y="9066047"/>
            <a:ext cx="3146133" cy="478904"/>
          </a:xfrm>
          <a:prstGeom prst="rect">
            <a:avLst/>
          </a:prstGeom>
        </p:spPr>
        <p:txBody>
          <a:bodyPr lIns="93177" tIns="46589" rIns="93177" bIns="46589"/>
          <a:lstStyle/>
          <a:p>
            <a:fld id="{B27C1A46-ED9D-4281-A28D-BB8AFB4A2A13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78426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Do you feel good about working with Millennials?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112495" y="9066047"/>
            <a:ext cx="3146133" cy="478904"/>
          </a:xfrm>
          <a:prstGeom prst="rect">
            <a:avLst/>
          </a:prstGeom>
        </p:spPr>
        <p:txBody>
          <a:bodyPr lIns="93177" tIns="46589" rIns="93177" bIns="46589"/>
          <a:lstStyle/>
          <a:p>
            <a:fld id="{B27C1A46-ED9D-4281-A28D-BB8AFB4A2A13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3806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701040" y="4473892"/>
            <a:ext cx="5608320" cy="3970339"/>
          </a:xfrm>
        </p:spPr>
        <p:txBody>
          <a:bodyPr/>
          <a:lstStyle/>
          <a:p>
            <a:r>
              <a:rPr lang="en-US" dirty="0"/>
              <a:t>And if we read it on the internet than it must be true.</a:t>
            </a:r>
          </a:p>
          <a:p>
            <a:pPr marL="180036" indent="-180036">
              <a:buFont typeface="Arial" panose="020B0604020202020204" pitchFamily="34" charset="0"/>
              <a:buChar char="•"/>
            </a:pPr>
            <a:r>
              <a:rPr lang="en-US" dirty="0"/>
              <a:t>Negative perceptions make way better headlines and so the damaging perceptions of millennials was born</a:t>
            </a:r>
            <a:endParaRPr lang="en-US" dirty="0">
              <a:solidFill>
                <a:prstClr val="black"/>
              </a:solidFill>
            </a:endParaRPr>
          </a:p>
          <a:p>
            <a:pPr marL="660133" lvl="1" indent="-180036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Job since 14, 1</a:t>
            </a:r>
            <a:r>
              <a:rPr lang="en-US" baseline="30000" dirty="0">
                <a:solidFill>
                  <a:prstClr val="black"/>
                </a:solidFill>
              </a:rPr>
              <a:t>st</a:t>
            </a:r>
            <a:r>
              <a:rPr lang="en-US" dirty="0">
                <a:solidFill>
                  <a:prstClr val="black"/>
                </a:solidFill>
              </a:rPr>
              <a:t> at McDonalds (</a:t>
            </a:r>
            <a:r>
              <a:rPr lang="en-US" dirty="0" err="1">
                <a:solidFill>
                  <a:prstClr val="black"/>
                </a:solidFill>
              </a:rPr>
              <a:t>McFlurry</a:t>
            </a:r>
            <a:r>
              <a:rPr lang="en-US" dirty="0">
                <a:solidFill>
                  <a:prstClr val="black"/>
                </a:solidFill>
              </a:rPr>
              <a:t>)</a:t>
            </a:r>
          </a:p>
          <a:p>
            <a:pPr marL="660133" lvl="1" indent="-180036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After that job as a dishwasher, moved up to bussing tables and then eventually waitressing</a:t>
            </a:r>
          </a:p>
          <a:p>
            <a:pPr marL="660133" lvl="1" indent="-180036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Worked throughout HS and college </a:t>
            </a:r>
          </a:p>
          <a:p>
            <a:pPr marL="660133" lvl="1" indent="-180036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1</a:t>
            </a:r>
            <a:r>
              <a:rPr lang="en-US" baseline="30000" dirty="0">
                <a:solidFill>
                  <a:prstClr val="black"/>
                </a:solidFill>
              </a:rPr>
              <a:t>st</a:t>
            </a:r>
            <a:r>
              <a:rPr lang="en-US" dirty="0">
                <a:solidFill>
                  <a:prstClr val="black"/>
                </a:solidFill>
              </a:rPr>
              <a:t> generation college grad</a:t>
            </a:r>
          </a:p>
          <a:p>
            <a:pPr marL="660133" lvl="1" indent="-180036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By age of 25, managed a team which included of 2 baby boomers (quite the learning experience)</a:t>
            </a:r>
            <a:endParaRPr lang="en-US" dirty="0"/>
          </a:p>
          <a:p>
            <a:pPr marL="660133" lvl="1" indent="-180036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Typically ppl will say, “You’re a millennial? Well you’re the exception” or “I’m talking about millennials that are 25, not 32”</a:t>
            </a:r>
          </a:p>
          <a:p>
            <a:pPr marL="660133" lvl="1" indent="-180036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These justifications seek to hide one of the biggest inconvenient truths- perhaps millennials are not, in reality, lazy, entitled, feedback driven job-hoppers their believed to be. </a:t>
            </a:r>
          </a:p>
          <a:p>
            <a:pPr marL="660133" lvl="1" indent="-180036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Maybe, instead of focusing on generations and millennials, focus on the modern talents behavior and workplace design.</a:t>
            </a:r>
          </a:p>
          <a:p>
            <a:pPr marL="660133" lvl="1" indent="-180036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Despite the heavy focus on millennials, its not about them.</a:t>
            </a:r>
          </a:p>
          <a:p>
            <a:pPr marL="660133" lvl="1" indent="-180036">
              <a:buFont typeface="Arial" panose="020B0604020202020204" pitchFamily="34" charset="0"/>
              <a:buChar char="•"/>
            </a:pPr>
            <a:r>
              <a:rPr lang="en-US" dirty="0">
                <a:solidFill>
                  <a:prstClr val="black"/>
                </a:solidFill>
              </a:rPr>
              <a:t>Its about what makes modern talent, in the context of todays digitally enabled environment engaged and productive.</a:t>
            </a:r>
          </a:p>
          <a:p>
            <a:pPr marL="180036" indent="-180036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112495" y="9066047"/>
            <a:ext cx="3146133" cy="478904"/>
          </a:xfrm>
          <a:prstGeom prst="rect">
            <a:avLst/>
          </a:prstGeom>
        </p:spPr>
        <p:txBody>
          <a:bodyPr lIns="93177" tIns="46589" rIns="93177" bIns="46589"/>
          <a:lstStyle/>
          <a:p>
            <a:fld id="{B27C1A46-ED9D-4281-A28D-BB8AFB4A2A1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9722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0036" indent="-180036">
              <a:buFont typeface="Arial" panose="020B0604020202020204" pitchFamily="34" charset="0"/>
              <a:buChar char="•"/>
            </a:pPr>
            <a:r>
              <a:rPr lang="en-US" dirty="0"/>
              <a:t>Over 20 articles a day published on the internet about Millennials</a:t>
            </a:r>
          </a:p>
          <a:p>
            <a:pPr marL="180036" indent="-180036">
              <a:buFont typeface="Arial" panose="020B0604020202020204" pitchFamily="34" charset="0"/>
              <a:buChar char="•"/>
            </a:pPr>
            <a:r>
              <a:rPr lang="en-US" dirty="0"/>
              <a:t>Topics ranging from</a:t>
            </a:r>
          </a:p>
          <a:p>
            <a:pPr marL="660133" lvl="1" indent="-180036">
              <a:buFont typeface="Arial" panose="020B0604020202020204" pitchFamily="34" charset="0"/>
              <a:buChar char="•"/>
            </a:pPr>
            <a:r>
              <a:rPr lang="en-US" dirty="0"/>
              <a:t>Home buying habits</a:t>
            </a:r>
          </a:p>
          <a:p>
            <a:pPr marL="660133" lvl="1" indent="-180036">
              <a:buFont typeface="Arial" panose="020B0604020202020204" pitchFamily="34" charset="0"/>
              <a:buChar char="•"/>
            </a:pPr>
            <a:r>
              <a:rPr lang="en-US" dirty="0"/>
              <a:t>Pop culture trends</a:t>
            </a:r>
          </a:p>
          <a:p>
            <a:pPr marL="660133" lvl="1" indent="-180036">
              <a:buFont typeface="Arial" panose="020B0604020202020204" pitchFamily="34" charset="0"/>
              <a:buChar char="•"/>
            </a:pPr>
            <a:r>
              <a:rPr lang="en-US" dirty="0"/>
              <a:t>How we choose to vote</a:t>
            </a:r>
          </a:p>
          <a:p>
            <a:pPr marL="660133" lvl="1" indent="-180036">
              <a:buFont typeface="Arial" panose="020B0604020202020204" pitchFamily="34" charset="0"/>
              <a:buChar char="•"/>
            </a:pPr>
            <a:r>
              <a:rPr lang="en-US" dirty="0"/>
              <a:t>Constantly flashing up on our news feeds, in our emails, on social media.</a:t>
            </a:r>
          </a:p>
          <a:p>
            <a:pPr marL="660133" lvl="1" indent="-180036">
              <a:buFont typeface="Arial" panose="020B0604020202020204" pitchFamily="34" charset="0"/>
              <a:buChar char="•"/>
            </a:pPr>
            <a:r>
              <a:rPr lang="en-US" dirty="0"/>
              <a:t>With all of this information at our finger tips its no wonder we believe the drama we hear.</a:t>
            </a:r>
          </a:p>
          <a:p>
            <a:pPr marL="660133" lvl="1" indent="-180036">
              <a:buFont typeface="Arial" panose="020B0604020202020204" pitchFamily="34" charset="0"/>
              <a:buChar char="•"/>
            </a:pPr>
            <a:r>
              <a:rPr lang="en-US" dirty="0"/>
              <a:t>Every generation has dealt with negative perceptions; but never in such a high-volume, fast-paced way</a:t>
            </a:r>
          </a:p>
          <a:p>
            <a:pPr marL="660133" lvl="1" indent="-180036">
              <a:buFont typeface="Arial" panose="020B0604020202020204" pitchFamily="34" charset="0"/>
              <a:buChar char="•"/>
            </a:pPr>
            <a:endParaRPr lang="en-US" dirty="0"/>
          </a:p>
          <a:p>
            <a:pPr marL="660133" lvl="1" indent="-180036">
              <a:buFont typeface="Arial" panose="020B0604020202020204" pitchFamily="34" charset="0"/>
              <a:buChar char="•"/>
            </a:pPr>
            <a:r>
              <a:rPr lang="en-US" dirty="0"/>
              <a:t>Essentially, through social media we have begun to accept the crystal ball predictions as truth rather than validating and confirming</a:t>
            </a:r>
          </a:p>
          <a:p>
            <a:pPr marL="660133" lvl="1" indent="-180036">
              <a:buFont typeface="Arial" panose="020B0604020202020204" pitchFamily="34" charset="0"/>
              <a:buChar char="•"/>
            </a:pPr>
            <a:endParaRPr lang="en-US" dirty="0"/>
          </a:p>
          <a:p>
            <a:pPr marL="660133" lvl="1" indent="-180036">
              <a:buFont typeface="Arial" panose="020B0604020202020204" pitchFamily="34" charset="0"/>
              <a:buChar char="•"/>
            </a:pPr>
            <a:endParaRPr lang="en-US" dirty="0"/>
          </a:p>
          <a:p>
            <a:pPr lvl="1"/>
            <a:endParaRPr lang="en-US" dirty="0"/>
          </a:p>
          <a:p>
            <a:pPr marL="660133" lvl="1" indent="-180036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112495" y="9066047"/>
            <a:ext cx="3146133" cy="478904"/>
          </a:xfrm>
          <a:prstGeom prst="rect">
            <a:avLst/>
          </a:prstGeom>
        </p:spPr>
        <p:txBody>
          <a:bodyPr lIns="93177" tIns="46589" rIns="93177" bIns="46589"/>
          <a:lstStyle/>
          <a:p>
            <a:fld id="{B27C1A46-ED9D-4281-A28D-BB8AFB4A2A1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9894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0036" indent="-180036">
              <a:buFont typeface="Arial" panose="020B0604020202020204" pitchFamily="34" charset="0"/>
              <a:buChar char="•"/>
            </a:pPr>
            <a:endParaRPr lang="en-US" dirty="0"/>
          </a:p>
          <a:p>
            <a:pPr marL="180036" indent="-180036">
              <a:buFont typeface="Arial" panose="020B0604020202020204" pitchFamily="34" charset="0"/>
              <a:buChar char="•"/>
            </a:pPr>
            <a:endParaRPr lang="en-US" dirty="0"/>
          </a:p>
          <a:p>
            <a:pPr marL="180036" indent="-180036">
              <a:buFont typeface="Arial" panose="020B0604020202020204" pitchFamily="34" charset="0"/>
              <a:buChar char="•"/>
            </a:pPr>
            <a:endParaRPr lang="en-US" dirty="0"/>
          </a:p>
          <a:p>
            <a:pPr marL="180036" indent="-180036">
              <a:buFont typeface="Arial" panose="020B0604020202020204" pitchFamily="34" charset="0"/>
              <a:buChar char="•"/>
            </a:pPr>
            <a:endParaRPr lang="en-US" dirty="0"/>
          </a:p>
          <a:p>
            <a:pPr marL="180036" indent="-180036">
              <a:buFont typeface="Arial" panose="020B0604020202020204" pitchFamily="34" charset="0"/>
              <a:buChar char="•"/>
            </a:pPr>
            <a:r>
              <a:rPr lang="en-US" dirty="0"/>
              <a:t>The interesting thing about Millennials are 1</a:t>
            </a:r>
            <a:r>
              <a:rPr lang="en-US" baseline="30000" dirty="0"/>
              <a:t>st</a:t>
            </a:r>
            <a:r>
              <a:rPr lang="en-US" dirty="0"/>
              <a:t> generation to grow up with computers, the internet and digital technology.</a:t>
            </a:r>
          </a:p>
          <a:p>
            <a:pPr marL="180036" indent="-180036">
              <a:buFont typeface="Arial" panose="020B0604020202020204" pitchFamily="34" charset="0"/>
              <a:buChar char="•"/>
            </a:pPr>
            <a:r>
              <a:rPr lang="en-US" dirty="0"/>
              <a:t>Also last generation to know what life was like before being digitally enabled.</a:t>
            </a:r>
          </a:p>
          <a:p>
            <a:pPr marL="180036" indent="-180036">
              <a:buFont typeface="Arial" panose="020B0604020202020204" pitchFamily="34" charset="0"/>
              <a:buChar char="•"/>
            </a:pPr>
            <a:r>
              <a:rPr lang="en-US" dirty="0"/>
              <a:t>I didn’t have a tablet in my crib</a:t>
            </a:r>
          </a:p>
          <a:p>
            <a:pPr marL="180036" indent="-180036">
              <a:buFont typeface="Arial" panose="020B0604020202020204" pitchFamily="34" charset="0"/>
              <a:buChar char="•"/>
            </a:pPr>
            <a:r>
              <a:rPr lang="en-US" dirty="0"/>
              <a:t>Grew up in Akron, close to Geauga Lake</a:t>
            </a:r>
          </a:p>
          <a:p>
            <a:pPr marL="180036" indent="-180036">
              <a:buFont typeface="Arial" panose="020B0604020202020204" pitchFamily="34" charset="0"/>
              <a:buChar char="•"/>
            </a:pPr>
            <a:r>
              <a:rPr lang="en-US" dirty="0"/>
              <a:t>Elementary school- book reports from Encyclopedia Britannica</a:t>
            </a:r>
          </a:p>
          <a:p>
            <a:pPr marL="180036" indent="-180036">
              <a:buFont typeface="Arial" panose="020B0604020202020204" pitchFamily="34" charset="0"/>
              <a:buChar char="•"/>
            </a:pPr>
            <a:r>
              <a:rPr lang="en-US" dirty="0"/>
              <a:t>By the time I got to college I had a cell phone, for emergencies only. Not a fancy iPhone, large Nokia.</a:t>
            </a:r>
          </a:p>
          <a:p>
            <a:pPr marL="660133" lvl="1" indent="-180036">
              <a:buFont typeface="Arial" panose="020B0604020202020204" pitchFamily="34" charset="0"/>
              <a:buChar char="•"/>
            </a:pPr>
            <a:r>
              <a:rPr lang="en-US" dirty="0"/>
              <a:t>Computer with monitor 18” deep</a:t>
            </a:r>
          </a:p>
          <a:p>
            <a:pPr marL="660133" lvl="1" indent="-180036">
              <a:buFont typeface="Arial" panose="020B0604020202020204" pitchFamily="34" charset="0"/>
              <a:buChar char="•"/>
            </a:pPr>
            <a:endParaRPr lang="en-US" dirty="0"/>
          </a:p>
          <a:p>
            <a:pPr marL="660133" lvl="1" indent="-180036">
              <a:buFont typeface="Arial" panose="020B0604020202020204" pitchFamily="34" charset="0"/>
              <a:buChar char="•"/>
            </a:pPr>
            <a:r>
              <a:rPr lang="en-US" dirty="0"/>
              <a:t>So I have this unique experience of having and not having technology</a:t>
            </a:r>
          </a:p>
          <a:p>
            <a:pPr marL="660133" lvl="1" indent="-180036">
              <a:buFont typeface="Arial" panose="020B0604020202020204" pitchFamily="34" charset="0"/>
              <a:buChar char="•"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180036" indent="-180036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112495" y="9066047"/>
            <a:ext cx="3146133" cy="478904"/>
          </a:xfrm>
          <a:prstGeom prst="rect">
            <a:avLst/>
          </a:prstGeom>
        </p:spPr>
        <p:txBody>
          <a:bodyPr lIns="93177" tIns="46589" rIns="93177" bIns="46589"/>
          <a:lstStyle/>
          <a:p>
            <a:fld id="{B27C1A46-ED9D-4281-A28D-BB8AFB4A2A1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2541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0036" indent="-180036">
              <a:buFont typeface="Arial" panose="020B0604020202020204" pitchFamily="34" charset="0"/>
              <a:buChar char="•"/>
            </a:pPr>
            <a:r>
              <a:rPr lang="en-US" dirty="0"/>
              <a:t>Incredible book by Crystal </a:t>
            </a:r>
            <a:r>
              <a:rPr lang="en-US" dirty="0" err="1"/>
              <a:t>Kadakia</a:t>
            </a:r>
            <a:r>
              <a:rPr lang="en-US" dirty="0"/>
              <a:t>, Millennial Myth</a:t>
            </a:r>
          </a:p>
          <a:p>
            <a:pPr marL="180036" indent="-180036">
              <a:buFont typeface="Arial" panose="020B0604020202020204" pitchFamily="34" charset="0"/>
              <a:buChar char="•"/>
            </a:pPr>
            <a:r>
              <a:rPr lang="en-US" dirty="0"/>
              <a:t>Talks about today only having a slice of the overall picture presented by</a:t>
            </a:r>
          </a:p>
          <a:p>
            <a:pPr marL="660133" lvl="1" indent="-180036">
              <a:buFont typeface="Arial" panose="020B0604020202020204" pitchFamily="34" charset="0"/>
              <a:buChar char="•"/>
            </a:pPr>
            <a:r>
              <a:rPr lang="en-US" dirty="0"/>
              <a:t>White papers</a:t>
            </a:r>
          </a:p>
          <a:p>
            <a:pPr marL="660133" lvl="1" indent="-180036">
              <a:buFont typeface="Arial" panose="020B0604020202020204" pitchFamily="34" charset="0"/>
              <a:buChar char="•"/>
            </a:pPr>
            <a:r>
              <a:rPr lang="en-US" dirty="0"/>
              <a:t>Top 10 lists</a:t>
            </a:r>
          </a:p>
          <a:p>
            <a:pPr marL="660133" lvl="1" indent="-180036">
              <a:buFont typeface="Arial" panose="020B0604020202020204" pitchFamily="34" charset="0"/>
              <a:buChar char="•"/>
            </a:pPr>
            <a:r>
              <a:rPr lang="en-US" dirty="0"/>
              <a:t>Videos</a:t>
            </a:r>
          </a:p>
          <a:p>
            <a:pPr marL="660133" lvl="1" indent="-180036">
              <a:buFont typeface="Arial" panose="020B0604020202020204" pitchFamily="34" charset="0"/>
              <a:buChar char="•"/>
            </a:pPr>
            <a:r>
              <a:rPr lang="en-US" dirty="0"/>
              <a:t>Books</a:t>
            </a:r>
          </a:p>
          <a:p>
            <a:pPr marL="660133" lvl="1" indent="-180036">
              <a:buFont typeface="Arial" panose="020B0604020202020204" pitchFamily="34" charset="0"/>
              <a:buChar char="•"/>
            </a:pPr>
            <a:r>
              <a:rPr lang="en-US" dirty="0"/>
              <a:t>Blogs</a:t>
            </a:r>
          </a:p>
          <a:p>
            <a:pPr marL="660133" lvl="1" indent="-180036">
              <a:buFont typeface="Arial" panose="020B0604020202020204" pitchFamily="34" charset="0"/>
              <a:buChar char="•"/>
            </a:pPr>
            <a:r>
              <a:rPr lang="en-US" dirty="0"/>
              <a:t>TV interviews</a:t>
            </a:r>
          </a:p>
          <a:p>
            <a:pPr marL="660133" lvl="1" indent="-180036">
              <a:buFont typeface="Arial" panose="020B0604020202020204" pitchFamily="34" charset="0"/>
              <a:buChar char="•"/>
            </a:pPr>
            <a:r>
              <a:rPr lang="en-US" dirty="0"/>
              <a:t>Misguided speakers and trainers</a:t>
            </a:r>
          </a:p>
          <a:p>
            <a:pPr marL="660133" lvl="1" indent="-180036">
              <a:buFont typeface="Arial" panose="020B0604020202020204" pitchFamily="34" charset="0"/>
              <a:buChar char="•"/>
            </a:pPr>
            <a:r>
              <a:rPr lang="en-US" dirty="0"/>
              <a:t>Pew research conducted study in 2015 on how generations perceive themselves</a:t>
            </a:r>
          </a:p>
          <a:p>
            <a:pPr marL="1140228" lvl="2" indent="-180036">
              <a:buFont typeface="Arial" panose="020B0604020202020204" pitchFamily="34" charset="0"/>
              <a:buChar char="•"/>
            </a:pPr>
            <a:r>
              <a:rPr lang="en-US" dirty="0"/>
              <a:t>Only 8% of millennials feel the generational labels describe them well</a:t>
            </a:r>
          </a:p>
          <a:p>
            <a:pPr marL="1140228" lvl="2" indent="-180036">
              <a:buFont typeface="Arial" panose="020B0604020202020204" pitchFamily="34" charset="0"/>
              <a:buChar char="•"/>
            </a:pPr>
            <a:r>
              <a:rPr lang="en-US" dirty="0"/>
              <a:t>Furthermore, highlights that millennials are their harshest critics, unlike any other generation</a:t>
            </a:r>
          </a:p>
          <a:p>
            <a:pPr marL="1140228" lvl="2" indent="-180036">
              <a:buFont typeface="Arial" panose="020B0604020202020204" pitchFamily="34" charset="0"/>
              <a:buChar char="•"/>
            </a:pPr>
            <a:r>
              <a:rPr lang="en-US" dirty="0"/>
              <a:t>Millennials internalize the medias negative perceptions of them even though 92% don’t identify with the labels</a:t>
            </a:r>
          </a:p>
          <a:p>
            <a:pPr marL="1140228" lvl="2" indent="-180036">
              <a:buFont typeface="Arial" panose="020B0604020202020204" pitchFamily="34" charset="0"/>
              <a:buChar char="•"/>
            </a:pPr>
            <a:r>
              <a:rPr lang="en-US" dirty="0"/>
              <a:t>Significant disconnect between the characteristics assumed by millennials and the reality that millennials experience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112495" y="9066047"/>
            <a:ext cx="3146133" cy="478904"/>
          </a:xfrm>
          <a:prstGeom prst="rect">
            <a:avLst/>
          </a:prstGeom>
        </p:spPr>
        <p:txBody>
          <a:bodyPr lIns="93177" tIns="46589" rIns="93177" bIns="46589"/>
          <a:lstStyle/>
          <a:p>
            <a:fld id="{B27C1A46-ED9D-4281-A28D-BB8AFB4A2A1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5208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0036" indent="-180036">
              <a:buFont typeface="Arial" panose="020B0604020202020204" pitchFamily="34" charset="0"/>
              <a:buChar char="•"/>
            </a:pPr>
            <a:r>
              <a:rPr lang="en-US" dirty="0"/>
              <a:t>I want to talk to you about 2 successful Millennial leaders</a:t>
            </a:r>
          </a:p>
          <a:p>
            <a:pPr marL="180036" indent="-180036">
              <a:buFont typeface="Arial" panose="020B0604020202020204" pitchFamily="34" charset="0"/>
              <a:buChar char="•"/>
            </a:pPr>
            <a:r>
              <a:rPr lang="en-US" dirty="0"/>
              <a:t>Jordan Famer, Director of Interim Services. (hesitated using him as example)</a:t>
            </a:r>
          </a:p>
          <a:p>
            <a:pPr marL="180036" indent="-180036">
              <a:buFont typeface="Arial" panose="020B0604020202020204" pitchFamily="34" charset="0"/>
              <a:buChar char="•"/>
            </a:pPr>
            <a:r>
              <a:rPr lang="en-US" dirty="0"/>
              <a:t>Has been with LeaderStat for 6 years, not 6 months.</a:t>
            </a:r>
          </a:p>
          <a:p>
            <a:pPr marL="180036" indent="-180036">
              <a:buFont typeface="Arial" panose="020B0604020202020204" pitchFamily="34" charset="0"/>
              <a:buChar char="•"/>
            </a:pPr>
            <a:r>
              <a:rPr lang="en-US" dirty="0"/>
              <a:t>What keeps Jordan engaged?</a:t>
            </a:r>
          </a:p>
          <a:p>
            <a:pPr marL="660133" lvl="1" indent="-180036">
              <a:buFont typeface="Arial" panose="020B0604020202020204" pitchFamily="34" charset="0"/>
              <a:buChar char="•"/>
            </a:pPr>
            <a:r>
              <a:rPr lang="en-US" dirty="0"/>
              <a:t>The challenge! Leads one of most difficult divisions</a:t>
            </a:r>
          </a:p>
          <a:p>
            <a:pPr marL="660133" lvl="1" indent="-180036">
              <a:buFont typeface="Arial" panose="020B0604020202020204" pitchFamily="34" charset="0"/>
              <a:buChar char="•"/>
            </a:pPr>
            <a:r>
              <a:rPr lang="en-US" dirty="0"/>
              <a:t>Director by the age of 28</a:t>
            </a:r>
          </a:p>
          <a:p>
            <a:pPr marL="660133" lvl="1" indent="-180036">
              <a:buFont typeface="Arial" panose="020B0604020202020204" pitchFamily="34" charset="0"/>
              <a:buChar char="•"/>
            </a:pPr>
            <a:r>
              <a:rPr lang="en-US" dirty="0"/>
              <a:t>Challenged to employees, consultants, and clients based off his age</a:t>
            </a:r>
          </a:p>
          <a:p>
            <a:pPr marL="660133" lvl="1" indent="-180036">
              <a:buFont typeface="Arial" panose="020B0604020202020204" pitchFamily="34" charset="0"/>
              <a:buChar char="•"/>
            </a:pPr>
            <a:r>
              <a:rPr lang="en-US" dirty="0"/>
              <a:t>Finds himself having to prove himself to these audiences, “What does this young guy know”, “What kind of experiences can this young guy have?”</a:t>
            </a:r>
          </a:p>
          <a:p>
            <a:pPr marL="660133" lvl="1" indent="-180036">
              <a:buFont typeface="Arial" panose="020B0604020202020204" pitchFamily="34" charset="0"/>
              <a:buChar char="•"/>
            </a:pPr>
            <a:r>
              <a:rPr lang="en-US" dirty="0"/>
              <a:t>You would not believe the compliments Jordan receives from his clients about his approach and how he handles himself as a professional</a:t>
            </a:r>
          </a:p>
          <a:p>
            <a:pPr marL="660133" lvl="1" indent="-180036">
              <a:buFont typeface="Arial" panose="020B0604020202020204" pitchFamily="34" charset="0"/>
              <a:buChar char="•"/>
            </a:pPr>
            <a:r>
              <a:rPr lang="en-US" dirty="0"/>
              <a:t>Leading different generations has afforded him the opportunity to showcase his skills by being able to adapt to different personalities, environments, experiences and perspectives.</a:t>
            </a:r>
          </a:p>
          <a:p>
            <a:pPr marL="660133" lvl="1" indent="-180036">
              <a:buFont typeface="Arial" panose="020B0604020202020204" pitchFamily="34" charset="0"/>
              <a:buChar char="•"/>
            </a:pPr>
            <a:r>
              <a:rPr lang="en-US" dirty="0"/>
              <a:t>Has lead a team that has doubled their revenue year after year for the last 3 years.</a:t>
            </a:r>
          </a:p>
          <a:p>
            <a:pPr marL="660133" lvl="1" indent="-180036">
              <a:buFont typeface="Arial" panose="020B0604020202020204" pitchFamily="34" charset="0"/>
              <a:buChar char="•"/>
            </a:pPr>
            <a:r>
              <a:rPr lang="en-US" dirty="0"/>
              <a:t>Division makes more revenue than other divisions combined</a:t>
            </a:r>
          </a:p>
          <a:p>
            <a:pPr marL="660133" lvl="1" indent="-180036">
              <a:buFont typeface="Arial" panose="020B0604020202020204" pitchFamily="34" charset="0"/>
              <a:buChar char="•"/>
            </a:pPr>
            <a:r>
              <a:rPr lang="en-US" dirty="0"/>
              <a:t>Kicks butt! Not what you might typically expect out of a millennial.</a:t>
            </a:r>
          </a:p>
          <a:p>
            <a:pPr marL="660133" lvl="1" indent="-180036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112495" y="9066047"/>
            <a:ext cx="3146133" cy="478904"/>
          </a:xfrm>
          <a:prstGeom prst="rect">
            <a:avLst/>
          </a:prstGeom>
        </p:spPr>
        <p:txBody>
          <a:bodyPr lIns="93177" tIns="46589" rIns="93177" bIns="46589"/>
          <a:lstStyle/>
          <a:p>
            <a:fld id="{B27C1A46-ED9D-4281-A28D-BB8AFB4A2A1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1007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0036" indent="-180036">
              <a:buFont typeface="Arial" panose="020B0604020202020204" pitchFamily="34" charset="0"/>
              <a:buChar char="•"/>
            </a:pPr>
            <a:r>
              <a:rPr lang="en-US" dirty="0" err="1"/>
              <a:t>Jenelle</a:t>
            </a:r>
            <a:r>
              <a:rPr lang="en-US" dirty="0"/>
              <a:t> Maddox, Account Manager with large Marketing firm in Cleveland</a:t>
            </a:r>
          </a:p>
          <a:p>
            <a:pPr marL="180036" indent="-180036">
              <a:buFont typeface="Arial" panose="020B0604020202020204" pitchFamily="34" charset="0"/>
              <a:buChar char="•"/>
            </a:pPr>
            <a:r>
              <a:rPr lang="en-US" dirty="0"/>
              <a:t>Prior to taking AM job, </a:t>
            </a:r>
            <a:r>
              <a:rPr lang="en-US" dirty="0" err="1"/>
              <a:t>Jenelle</a:t>
            </a:r>
            <a:r>
              <a:rPr lang="en-US" dirty="0"/>
              <a:t> worked as Account Executive for Fortune 500 Company.</a:t>
            </a:r>
          </a:p>
          <a:p>
            <a:pPr marL="180036" indent="-180036">
              <a:buFont typeface="Arial" panose="020B0604020202020204" pitchFamily="34" charset="0"/>
              <a:buChar char="•"/>
            </a:pPr>
            <a:r>
              <a:rPr lang="en-US" dirty="0"/>
              <a:t>Quickly became one of the top preforming sales executives in her region, outperforming many senior execs.</a:t>
            </a:r>
          </a:p>
          <a:p>
            <a:pPr marL="180036" indent="-180036">
              <a:buFont typeface="Arial" panose="020B0604020202020204" pitchFamily="34" charset="0"/>
              <a:buChar char="•"/>
            </a:pPr>
            <a:r>
              <a:rPr lang="en-US" dirty="0"/>
              <a:t>By her late 20’s </a:t>
            </a:r>
            <a:r>
              <a:rPr lang="en-US" dirty="0" err="1"/>
              <a:t>Jenelle</a:t>
            </a:r>
            <a:r>
              <a:rPr lang="en-US" dirty="0"/>
              <a:t> was making way above 6 figures</a:t>
            </a:r>
          </a:p>
          <a:p>
            <a:pPr marL="660133" lvl="1" indent="-180036">
              <a:buFont typeface="Arial" panose="020B0604020202020204" pitchFamily="34" charset="0"/>
              <a:buChar char="•"/>
            </a:pPr>
            <a:r>
              <a:rPr lang="en-US" dirty="0"/>
              <a:t>Bought first home with a considerable down payment in cash</a:t>
            </a:r>
          </a:p>
          <a:p>
            <a:pPr marL="660133" lvl="1" indent="-180036">
              <a:buFont typeface="Arial" panose="020B0604020202020204" pitchFamily="34" charset="0"/>
              <a:buChar char="•"/>
            </a:pPr>
            <a:r>
              <a:rPr lang="en-US" dirty="0"/>
              <a:t>Driving luxury vehicle</a:t>
            </a:r>
          </a:p>
          <a:p>
            <a:pPr marL="660133" lvl="1" indent="-180036">
              <a:buFont typeface="Arial" panose="020B0604020202020204" pitchFamily="34" charset="0"/>
              <a:buChar char="•"/>
            </a:pPr>
            <a:r>
              <a:rPr lang="en-US" dirty="0"/>
              <a:t>Luis Vuitton purses</a:t>
            </a:r>
          </a:p>
          <a:p>
            <a:pPr marL="660133" lvl="1" indent="-180036">
              <a:buFont typeface="Arial" panose="020B0604020202020204" pitchFamily="34" charset="0"/>
              <a:buChar char="•"/>
            </a:pPr>
            <a:r>
              <a:rPr lang="en-US" dirty="0"/>
              <a:t>Traveling the world</a:t>
            </a:r>
          </a:p>
          <a:p>
            <a:pPr marL="660133" lvl="1" indent="-180036">
              <a:buFont typeface="Arial" panose="020B0604020202020204" pitchFamily="34" charset="0"/>
              <a:buChar char="•"/>
            </a:pPr>
            <a:r>
              <a:rPr lang="en-US" dirty="0"/>
              <a:t>NOT HAPPY</a:t>
            </a:r>
          </a:p>
          <a:p>
            <a:pPr marL="1140228" lvl="2" indent="-180036">
              <a:buFont typeface="Arial" panose="020B0604020202020204" pitchFamily="34" charset="0"/>
              <a:buChar char="•"/>
            </a:pPr>
            <a:r>
              <a:rPr lang="en-US" dirty="0"/>
              <a:t>Stressed and didn’t feel valued. Even though top performing sales exec she felt like nothing was ever good enough. </a:t>
            </a:r>
          </a:p>
          <a:p>
            <a:pPr marL="1140228" lvl="2" indent="-180036">
              <a:buFont typeface="Arial" panose="020B0604020202020204" pitchFamily="34" charset="0"/>
              <a:buChar char="•"/>
            </a:pPr>
            <a:r>
              <a:rPr lang="en-US" dirty="0"/>
              <a:t>Customers often unhappy.</a:t>
            </a:r>
          </a:p>
          <a:p>
            <a:pPr marL="1140228" lvl="2" indent="-180036">
              <a:buFont typeface="Arial" panose="020B0604020202020204" pitchFamily="34" charset="0"/>
              <a:buChar char="•"/>
            </a:pPr>
            <a:r>
              <a:rPr lang="en-US" dirty="0"/>
              <a:t>After 3 years decided to look for a new opportunity</a:t>
            </a:r>
          </a:p>
          <a:p>
            <a:pPr marL="1140228" lvl="2" indent="-180036">
              <a:buFont typeface="Arial" panose="020B0604020202020204" pitchFamily="34" charset="0"/>
              <a:buChar char="•"/>
            </a:pPr>
            <a:r>
              <a:rPr lang="en-US" dirty="0"/>
              <a:t>Not making 6 figures, not traveling, STILL carrying that Louie</a:t>
            </a:r>
          </a:p>
          <a:p>
            <a:pPr marL="1140228" lvl="2" indent="-180036">
              <a:buFont typeface="Arial" panose="020B0604020202020204" pitchFamily="34" charset="0"/>
              <a:buChar char="•"/>
            </a:pPr>
            <a:r>
              <a:rPr lang="en-US" dirty="0"/>
              <a:t>Feels emotionally satisfied, appreciated, Customers send thank you cards.</a:t>
            </a:r>
          </a:p>
          <a:p>
            <a:pPr marL="1140228" lvl="2" indent="-180036">
              <a:buFont typeface="Arial" panose="020B0604020202020204" pitchFamily="34" charset="0"/>
              <a:buChar char="•"/>
            </a:pPr>
            <a:r>
              <a:rPr lang="en-US" dirty="0"/>
              <a:t>Money doesn’t drive this generation, purpose and meaning does.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112495" y="9066047"/>
            <a:ext cx="3146133" cy="478904"/>
          </a:xfrm>
          <a:prstGeom prst="rect">
            <a:avLst/>
          </a:prstGeom>
        </p:spPr>
        <p:txBody>
          <a:bodyPr lIns="93177" tIns="46589" rIns="93177" bIns="46589"/>
          <a:lstStyle/>
          <a:p>
            <a:fld id="{B27C1A46-ED9D-4281-A28D-BB8AFB4A2A1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0525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5736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76E3BD-556F-43B9-990D-6A7EB2754348}" type="datetimeFigureOut">
              <a:rPr lang="en-US" smtClean="0"/>
              <a:t>4/19/2019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D481D1-97F8-4A91-9D44-7375866CF5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37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76E3BD-556F-43B9-990D-6A7EB2754348}" type="datetimeFigureOut">
              <a:rPr lang="en-US" smtClean="0"/>
              <a:t>4/19/2019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D481D1-97F8-4A91-9D44-7375866CF5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129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631697" y="1081456"/>
            <a:ext cx="6332416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85" y="1238502"/>
            <a:ext cx="5893840" cy="2645912"/>
          </a:xfrm>
          <a:prstGeom prst="rect">
            <a:avLst/>
          </a:prstGeom>
        </p:spPr>
        <p:txBody>
          <a:bodyPr anchor="b"/>
          <a:lstStyle>
            <a:lvl1pPr algn="l">
              <a:defRPr sz="4200" b="1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190" y="4443680"/>
            <a:ext cx="5891636" cy="713241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7574642" y="1081456"/>
            <a:ext cx="3810001" cy="4075465"/>
          </a:xfrm>
          <a:prstGeom prst="rect">
            <a:avLst/>
          </a:prstGeo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</p:spPr>
        <p:txBody>
          <a:bodyPr/>
          <a:lstStyle/>
          <a:p>
            <a:fld id="{8DFA1846-DA80-1C48-A609-854EA85C59AD}" type="datetimeFigureOut">
              <a:rPr lang="en-US" dirty="0"/>
              <a:pPr/>
              <a:t>4/19/2019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77027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691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76E3BD-556F-43B9-990D-6A7EB2754348}" type="datetimeFigureOut">
              <a:rPr lang="en-US" smtClean="0"/>
              <a:t>4/19/2019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D481D1-97F8-4A91-9D44-7375866CF5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301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76E3BD-556F-43B9-990D-6A7EB2754348}" type="datetimeFigureOut">
              <a:rPr lang="en-US" smtClean="0"/>
              <a:t>4/19/2019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D481D1-97F8-4A91-9D44-7375866CF5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988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76E3BD-556F-43B9-990D-6A7EB2754348}" type="datetimeFigureOut">
              <a:rPr lang="en-US" smtClean="0"/>
              <a:t>4/19/2019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D481D1-97F8-4A91-9D44-7375866CF5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461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76E3BD-556F-43B9-990D-6A7EB2754348}" type="datetimeFigureOut">
              <a:rPr lang="en-US" smtClean="0"/>
              <a:t>4/19/2019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D481D1-97F8-4A91-9D44-7375866CF5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17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76E3BD-556F-43B9-990D-6A7EB2754348}" type="datetimeFigureOut">
              <a:rPr lang="en-US" smtClean="0"/>
              <a:t>4/19/2019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D481D1-97F8-4A91-9D44-7375866CF5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952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76E3BD-556F-43B9-990D-6A7EB2754348}" type="datetimeFigureOut">
              <a:rPr lang="en-US" smtClean="0"/>
              <a:t>4/19/2019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D481D1-97F8-4A91-9D44-7375866CF5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412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76E3BD-556F-43B9-990D-6A7EB2754348}" type="datetimeFigureOut">
              <a:rPr lang="en-US" smtClean="0"/>
              <a:t>4/19/2019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BD481D1-97F8-4A91-9D44-7375866CF5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1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400800"/>
            <a:ext cx="12192000" cy="457200"/>
          </a:xfrm>
          <a:prstGeom prst="rect">
            <a:avLst/>
          </a:prstGeom>
          <a:gradFill>
            <a:gsLst>
              <a:gs pos="0">
                <a:srgbClr val="14A0C0">
                  <a:alpha val="75000"/>
                </a:srgbClr>
              </a:gs>
              <a:gs pos="100000">
                <a:srgbClr val="89C540">
                  <a:alpha val="94000"/>
                </a:srgbClr>
              </a:gs>
              <a:gs pos="100000">
                <a:srgbClr val="89C540">
                  <a:alpha val="50000"/>
                </a:srgbClr>
              </a:gs>
            </a:gsLst>
            <a:lin ang="10800000" scaled="1"/>
          </a:gradFill>
          <a:ln w="9525">
            <a:gradFill flip="none" rotWithShape="1">
              <a:gsLst>
                <a:gs pos="0">
                  <a:srgbClr val="89C540"/>
                </a:gs>
                <a:gs pos="100000">
                  <a:srgbClr val="14A0C0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12192000" cy="228600"/>
          </a:xfrm>
          <a:prstGeom prst="rect">
            <a:avLst/>
          </a:prstGeom>
          <a:gradFill>
            <a:gsLst>
              <a:gs pos="0">
                <a:srgbClr val="14A0C0">
                  <a:alpha val="75000"/>
                </a:srgbClr>
              </a:gs>
              <a:gs pos="100000">
                <a:srgbClr val="89C540">
                  <a:alpha val="50000"/>
                </a:srgbClr>
              </a:gs>
            </a:gsLst>
            <a:lin ang="10800000" scaled="1"/>
          </a:gradFill>
          <a:ln w="9525">
            <a:gradFill flip="none" rotWithShape="1">
              <a:gsLst>
                <a:gs pos="0">
                  <a:srgbClr val="89C540"/>
                </a:gs>
                <a:gs pos="100000">
                  <a:srgbClr val="14A0C0"/>
                </a:gs>
              </a:gsLst>
              <a:lin ang="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932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notesSlide" Target="../notesSlides/notesSlide3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94671" y="889990"/>
            <a:ext cx="10572000" cy="340192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/>
              <a:t>The Millennial in the Backseat	</a:t>
            </a:r>
            <a:endParaRPr lang="en-US" dirty="0"/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900618" y="4514728"/>
            <a:ext cx="10572000" cy="1284710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smtClean="0"/>
              <a:t>April Murray</a:t>
            </a:r>
          </a:p>
          <a:p>
            <a:pPr marL="0" indent="0">
              <a:buNone/>
            </a:pPr>
            <a:r>
              <a:rPr lang="en-US" dirty="0" smtClean="0"/>
              <a:t>Director of Interim Executives</a:t>
            </a:r>
          </a:p>
          <a:p>
            <a:pPr marL="0" indent="0">
              <a:buNone/>
            </a:pPr>
            <a:r>
              <a:rPr lang="en-US" smtClean="0"/>
              <a:t>LeaderStat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4930" y="4938705"/>
            <a:ext cx="3333633" cy="860733"/>
          </a:xfrm>
          <a:prstGeom prst="rect">
            <a:avLst/>
          </a:prstGeom>
        </p:spPr>
      </p:pic>
      <p:pic>
        <p:nvPicPr>
          <p:cNvPr id="1026" name="Picture 2" descr="Image result for adult in car seat mem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5296" y="1545821"/>
            <a:ext cx="219075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8392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>
            <a:extLst>
              <a:ext uri="{FF2B5EF4-FFF2-40B4-BE49-F238E27FC236}">
                <a16:creationId xmlns:a16="http://schemas.microsoft.com/office/drawing/2014/main" xmlns="" id="{732012F0-A79F-4166-AAFD-796C07F4941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auto">
          <a:xfrm>
            <a:off x="10886" y="-3175"/>
            <a:ext cx="12192000" cy="6229804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solidFill>
            <a:srgbClr val="FFFFFF"/>
          </a:solidFill>
          <a:ln/>
          <a:effectLst/>
          <a:extLst>
            <a:ext uri="{91240B29-F687-4f45-9708-019B960494DF}">
              <a14:hiddenLine xmlns:p14="http://schemas.microsoft.com/office/powerpoint/2010/main" xmlns:a14="http://schemas.microsoft.com/office/drawing/2010/main" xmlns:a16="http://schemas.microsoft.com/office/drawing/2014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3" name="Picture 2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xmlns="" id="{F1549AAA-4852-461D-B647-C95618F1C0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8728" y="-3175"/>
            <a:ext cx="5196316" cy="580594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E4935CC-44B5-4434-845E-C22556E88B4F}"/>
              </a:ext>
            </a:extLst>
          </p:cNvPr>
          <p:cNvSpPr txBox="1"/>
          <p:nvPr/>
        </p:nvSpPr>
        <p:spPr>
          <a:xfrm>
            <a:off x="915890" y="6334780"/>
            <a:ext cx="101556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Managing and retaining the Millennial workforce!</a:t>
            </a:r>
          </a:p>
        </p:txBody>
      </p:sp>
    </p:spTree>
    <p:extLst>
      <p:ext uri="{BB962C8B-B14F-4D97-AF65-F5344CB8AC3E}">
        <p14:creationId xmlns:p14="http://schemas.microsoft.com/office/powerpoint/2010/main" val="4002528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072710" y="4637446"/>
            <a:ext cx="604657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 cost of employee turnover means</a:t>
            </a:r>
            <a:r>
              <a:rPr lang="en-US" sz="2400" dirty="0" smtClean="0"/>
              <a:t>:</a:t>
            </a: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Financial repercussions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Lower knowledge base in company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Decreased performance and work morale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6605" y="463294"/>
            <a:ext cx="4858785" cy="3946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81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6100" y="1324652"/>
            <a:ext cx="6439799" cy="504895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9209" y="325483"/>
            <a:ext cx="4073580" cy="1145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318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7990" y="646331"/>
            <a:ext cx="9416020" cy="535574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49469" y="4703804"/>
            <a:ext cx="11922369" cy="1696995"/>
          </a:xfrm>
          <a:prstGeom prst="rect">
            <a:avLst/>
          </a:prstGeom>
          <a:solidFill>
            <a:srgbClr val="ED7D31">
              <a:lumMod val="75000"/>
              <a:alpha val="9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3429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srgbClr val="78BE2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74062" y="4860235"/>
            <a:ext cx="2436759" cy="1336223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3429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Low Unemployment</a:t>
            </a:r>
          </a:p>
          <a:p>
            <a:pPr marL="0" marR="0" lvl="0" indent="0" algn="ctr" defTabSz="3429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dirty="0">
                <a:solidFill>
                  <a:prstClr val="white"/>
                </a:solidFill>
                <a:latin typeface="Calibri"/>
              </a:rPr>
              <a:t>3.9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% - lowest since 2007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/>
            </a:r>
            <a:b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48157" y="4928181"/>
            <a:ext cx="25249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342900"/>
            <a:r>
              <a:rPr lang="en-US" sz="2400" b="1" u="sng" dirty="0">
                <a:solidFill>
                  <a:prstClr val="white"/>
                </a:solidFill>
                <a:latin typeface="Calibri"/>
              </a:rPr>
              <a:t>More Competition</a:t>
            </a:r>
          </a:p>
          <a:p>
            <a:pPr lvl="0" algn="ctr" defTabSz="342900"/>
            <a:r>
              <a:rPr lang="en-US" sz="2400" dirty="0">
                <a:solidFill>
                  <a:prstClr val="white"/>
                </a:solidFill>
                <a:latin typeface="Calibri"/>
              </a:rPr>
              <a:t>More choices on where to work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063345" y="4949938"/>
            <a:ext cx="230129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342900"/>
            <a:r>
              <a:rPr lang="en-US" sz="2400" b="1" u="sng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Open Positions</a:t>
            </a:r>
            <a:r>
              <a:rPr lang="en-US" sz="24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/>
            </a:r>
            <a:br>
              <a:rPr lang="en-US" sz="24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400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Over 1 million RN openings by 2024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220622" y="0"/>
            <a:ext cx="96201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Today’s Labor Market</a:t>
            </a:r>
          </a:p>
        </p:txBody>
      </p:sp>
    </p:spTree>
    <p:extLst>
      <p:ext uri="{BB962C8B-B14F-4D97-AF65-F5344CB8AC3E}">
        <p14:creationId xmlns:p14="http://schemas.microsoft.com/office/powerpoint/2010/main" val="3569448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494" y="720217"/>
            <a:ext cx="9689665" cy="360464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5602" y="4786183"/>
            <a:ext cx="1154944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Like a scene from “The Walking Dead,” millennials are coming from all directions to dominate the workforce…</a:t>
            </a:r>
          </a:p>
        </p:txBody>
      </p:sp>
    </p:spTree>
    <p:extLst>
      <p:ext uri="{BB962C8B-B14F-4D97-AF65-F5344CB8AC3E}">
        <p14:creationId xmlns:p14="http://schemas.microsoft.com/office/powerpoint/2010/main" val="222733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>
            <a:extLst>
              <a:ext uri="{FF2B5EF4-FFF2-40B4-BE49-F238E27FC236}">
                <a16:creationId xmlns:a16="http://schemas.microsoft.com/office/drawing/2014/main" xmlns="" id="{E446B7E6-8568-417F-959E-DB3D1E70F64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p14="http://schemas.microsoft.com/office/powerpoint/2010/main" xmlns:a14="http://schemas.microsoft.com/office/drawing/2010/main" xmlns:a16="http://schemas.microsoft.com/office/drawing/2014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xmlns="" id="{54047A07-72EC-41BC-A55F-C264F639FB2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group of people posing for the camera&#10;&#10;Description generated with very high confidence">
            <a:extLst>
              <a:ext uri="{FF2B5EF4-FFF2-40B4-BE49-F238E27FC236}">
                <a16:creationId xmlns:a16="http://schemas.microsoft.com/office/drawing/2014/main" xmlns="" id="{4277B70B-DE8F-4AF3-BB54-300E17B1031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40000"/>
            <a:extLst/>
          </a:blip>
          <a:srcRect b="1541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C84ED16B-02F2-4520-95B2-ECB667F90DCF}"/>
              </a:ext>
            </a:extLst>
          </p:cNvPr>
          <p:cNvSpPr txBox="1"/>
          <p:nvPr/>
        </p:nvSpPr>
        <p:spPr>
          <a:xfrm>
            <a:off x="810001" y="393291"/>
            <a:ext cx="6052915" cy="612549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endParaRPr lang="en-US" sz="5400" b="1" dirty="0">
              <a:solidFill>
                <a:srgbClr val="FEFEFE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060C544-F979-47A0-9F50-235EE2C0ECAF}"/>
              </a:ext>
            </a:extLst>
          </p:cNvPr>
          <p:cNvSpPr txBox="1"/>
          <p:nvPr/>
        </p:nvSpPr>
        <p:spPr>
          <a:xfrm>
            <a:off x="265471" y="339213"/>
            <a:ext cx="7511845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/>
              <a:t>Millennials are twice as likely to become RN’s as Baby Boomers</a:t>
            </a:r>
          </a:p>
          <a:p>
            <a:endParaRPr lang="en-US" sz="3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/>
              <a:t>Millennials are 60% more likely to become RN’s than Gen </a:t>
            </a:r>
            <a:r>
              <a:rPr lang="en-US" sz="3600" dirty="0" err="1"/>
              <a:t>X’ers</a:t>
            </a:r>
            <a:endParaRPr lang="en-US" sz="3600" dirty="0"/>
          </a:p>
          <a:p>
            <a:endParaRPr lang="en-US" sz="3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600" dirty="0"/>
              <a:t>Nearly 1/3 of all current nursing staff are under the age of 35 (Millennials) and that number will continue to grow into the next decade</a:t>
            </a:r>
          </a:p>
        </p:txBody>
      </p:sp>
    </p:spTree>
    <p:extLst>
      <p:ext uri="{BB962C8B-B14F-4D97-AF65-F5344CB8AC3E}">
        <p14:creationId xmlns:p14="http://schemas.microsoft.com/office/powerpoint/2010/main" val="578828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290" y="710458"/>
            <a:ext cx="3877216" cy="261974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2778" y="3484541"/>
            <a:ext cx="4210638" cy="277216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404553" y="869756"/>
            <a:ext cx="55605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The Great Recession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73211" y="5502876"/>
            <a:ext cx="56346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dirty="0"/>
              <a:t>Meaningful work</a:t>
            </a:r>
          </a:p>
        </p:txBody>
      </p:sp>
    </p:spTree>
    <p:extLst>
      <p:ext uri="{BB962C8B-B14F-4D97-AF65-F5344CB8AC3E}">
        <p14:creationId xmlns:p14="http://schemas.microsoft.com/office/powerpoint/2010/main" val="3061469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502" y="1697066"/>
            <a:ext cx="11694183" cy="3529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148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tanding in front of a crowd&#10;&#10;Description generated with high confidence">
            <a:extLst>
              <a:ext uri="{FF2B5EF4-FFF2-40B4-BE49-F238E27FC236}">
                <a16:creationId xmlns:a16="http://schemas.microsoft.com/office/drawing/2014/main" xmlns="" id="{C9BA49E9-8FD0-47A9-A4FE-2BC2BF615A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5276" y="304545"/>
            <a:ext cx="8779143" cy="600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106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ACE1A53-198F-4B8E-B9E8-DAC3FAF36B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544" y="1556379"/>
            <a:ext cx="5167167" cy="374524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1D68BF3-9B29-42A7-AB54-691C2F98AF29}"/>
              </a:ext>
            </a:extLst>
          </p:cNvPr>
          <p:cNvSpPr txBox="1"/>
          <p:nvPr/>
        </p:nvSpPr>
        <p:spPr>
          <a:xfrm>
            <a:off x="6280290" y="412955"/>
            <a:ext cx="575439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Starts with your mission and values as an organization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It’s not what you say, but </a:t>
            </a:r>
            <a:r>
              <a:rPr lang="en-US" sz="2800" i="1" dirty="0"/>
              <a:t>why</a:t>
            </a:r>
            <a:r>
              <a:rPr lang="en-US" sz="2800" dirty="0"/>
              <a:t> you say it…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Decision Making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Hire for attitude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History of job transitions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Style and approach: do they speak poorly of bosses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800" dirty="0"/>
              <a:t>Let’s get personal</a:t>
            </a:r>
          </a:p>
          <a:p>
            <a:pPr lvl="1"/>
            <a:endParaRPr lang="en-US" sz="2800" dirty="0"/>
          </a:p>
          <a:p>
            <a:pPr lvl="1"/>
            <a:r>
              <a:rPr lang="en-US" sz="2800" b="1" dirty="0"/>
              <a:t>Don’t be fooled!</a:t>
            </a:r>
          </a:p>
        </p:txBody>
      </p:sp>
    </p:spTree>
    <p:extLst>
      <p:ext uri="{BB962C8B-B14F-4D97-AF65-F5344CB8AC3E}">
        <p14:creationId xmlns:p14="http://schemas.microsoft.com/office/powerpoint/2010/main" val="4144725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The Perceptions We Hold Today	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36606" y="1441621"/>
            <a:ext cx="11549448" cy="45120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spcBef>
                <a:spcPct val="20000"/>
              </a:spcBef>
              <a:spcAft>
                <a:spcPts val="600"/>
              </a:spcAft>
              <a:buClr>
                <a:srgbClr val="00C6BB"/>
              </a:buClr>
              <a:buFont typeface="Wingdings 2" charset="2"/>
              <a:buChar char=""/>
            </a:pPr>
            <a:r>
              <a:rPr lang="en-US" sz="2400" dirty="0"/>
              <a:t>Lazy</a:t>
            </a:r>
          </a:p>
          <a:p>
            <a:pPr marL="342900" lvl="0" indent="-342900">
              <a:spcBef>
                <a:spcPct val="20000"/>
              </a:spcBef>
              <a:spcAft>
                <a:spcPts val="600"/>
              </a:spcAft>
              <a:buClr>
                <a:srgbClr val="00C6BB"/>
              </a:buClr>
              <a:buFont typeface="Wingdings 2" charset="2"/>
              <a:buChar char=""/>
            </a:pPr>
            <a:r>
              <a:rPr lang="en-US" sz="2400" dirty="0"/>
              <a:t>Entitled</a:t>
            </a:r>
          </a:p>
          <a:p>
            <a:pPr marL="342900" lvl="0" indent="-342900">
              <a:spcBef>
                <a:spcPct val="20000"/>
              </a:spcBef>
              <a:spcAft>
                <a:spcPts val="600"/>
              </a:spcAft>
              <a:buClr>
                <a:srgbClr val="00C6BB"/>
              </a:buClr>
              <a:buFont typeface="Wingdings 2" charset="2"/>
              <a:buChar char=""/>
            </a:pPr>
            <a:r>
              <a:rPr lang="en-US" sz="2400" dirty="0"/>
              <a:t>Job-hopper</a:t>
            </a:r>
          </a:p>
          <a:p>
            <a:pPr marL="342900" lvl="0" indent="-342900">
              <a:spcBef>
                <a:spcPct val="20000"/>
              </a:spcBef>
              <a:spcAft>
                <a:spcPts val="600"/>
              </a:spcAft>
              <a:buClr>
                <a:srgbClr val="00C6BB"/>
              </a:buClr>
              <a:buFont typeface="Wingdings 2" charset="2"/>
              <a:buChar char=""/>
            </a:pPr>
            <a:r>
              <a:rPr lang="en-US" sz="2400" dirty="0"/>
              <a:t>Addicted to technology</a:t>
            </a:r>
          </a:p>
          <a:p>
            <a:pPr marL="342900" lvl="0" indent="-342900">
              <a:spcBef>
                <a:spcPct val="20000"/>
              </a:spcBef>
              <a:spcAft>
                <a:spcPts val="600"/>
              </a:spcAft>
              <a:buClr>
                <a:srgbClr val="00C6BB"/>
              </a:buClr>
              <a:buFont typeface="Wingdings 2" charset="2"/>
              <a:buChar char=""/>
            </a:pPr>
            <a:r>
              <a:rPr lang="en-US" sz="2400" dirty="0"/>
              <a:t>Needy</a:t>
            </a:r>
          </a:p>
          <a:p>
            <a:pPr marL="342900" lvl="0" indent="-342900">
              <a:spcBef>
                <a:spcPct val="20000"/>
              </a:spcBef>
              <a:spcAft>
                <a:spcPts val="600"/>
              </a:spcAft>
              <a:buClr>
                <a:srgbClr val="00C6BB"/>
              </a:buClr>
              <a:buFont typeface="Wingdings 2" charset="2"/>
              <a:buChar char=""/>
            </a:pPr>
            <a:r>
              <a:rPr lang="en-US" sz="2400" dirty="0"/>
              <a:t>Not Committed to Work	</a:t>
            </a:r>
          </a:p>
          <a:p>
            <a:pPr marL="342900" lvl="0" indent="-342900">
              <a:spcBef>
                <a:spcPct val="20000"/>
              </a:spcBef>
              <a:spcAft>
                <a:spcPts val="600"/>
              </a:spcAft>
              <a:buClr>
                <a:srgbClr val="00C6BB"/>
              </a:buClr>
              <a:buFont typeface="Wingdings 2" charset="2"/>
              <a:buChar char=""/>
            </a:pPr>
            <a:r>
              <a:rPr lang="en-US" sz="2400" dirty="0"/>
              <a:t>Disloyal</a:t>
            </a:r>
          </a:p>
          <a:p>
            <a:pPr marL="342900" lvl="0" indent="-342900">
              <a:spcBef>
                <a:spcPct val="20000"/>
              </a:spcBef>
              <a:spcAft>
                <a:spcPts val="600"/>
              </a:spcAft>
              <a:buClr>
                <a:srgbClr val="00C6BB"/>
              </a:buClr>
              <a:buFont typeface="Wingdings 2" charset="2"/>
              <a:buChar char=""/>
            </a:pPr>
            <a:r>
              <a:rPr lang="en-US" sz="2400" dirty="0"/>
              <a:t>Self-Absorbed </a:t>
            </a:r>
          </a:p>
          <a:p>
            <a:pPr marL="342900" lvl="0" indent="-342900">
              <a:spcBef>
                <a:spcPct val="20000"/>
              </a:spcBef>
              <a:spcAft>
                <a:spcPts val="600"/>
              </a:spcAft>
              <a:buClr>
                <a:srgbClr val="00C6BB"/>
              </a:buClr>
              <a:buFont typeface="Wingdings 2" charset="2"/>
              <a:buChar char=""/>
            </a:pP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8334" y="1690688"/>
            <a:ext cx="5437503" cy="3792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115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6">
            <a:extLst>
              <a:ext uri="{FF2B5EF4-FFF2-40B4-BE49-F238E27FC236}">
                <a16:creationId xmlns:a16="http://schemas.microsoft.com/office/drawing/2014/main" xmlns="" id="{732012F0-A79F-4166-AAFD-796C07F4941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auto">
          <a:xfrm>
            <a:off x="10886" y="-3175"/>
            <a:ext cx="12192000" cy="6229804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solidFill>
            <a:srgbClr val="FFFFFF"/>
          </a:solidFill>
          <a:ln/>
          <a:effectLst/>
          <a:extLst>
            <a:ext uri="{91240B29-F687-4f45-9708-019B960494DF}">
              <a14:hiddenLine xmlns:p14="http://schemas.microsoft.com/office/powerpoint/2010/main" xmlns:a14="http://schemas.microsoft.com/office/drawing/2010/main" xmlns:a16="http://schemas.microsoft.com/office/drawing/2014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3" name="Picture 2" descr="A picture containing object&#10;&#10;Description generated with high confidence">
            <a:extLst>
              <a:ext uri="{FF2B5EF4-FFF2-40B4-BE49-F238E27FC236}">
                <a16:creationId xmlns:a16="http://schemas.microsoft.com/office/drawing/2014/main" xmlns="" id="{DC46A3D3-7F12-48DB-A8CD-597F4AB45E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1935" r="-2" b="-2"/>
          <a:stretch/>
        </p:blipFill>
        <p:spPr>
          <a:xfrm>
            <a:off x="205779" y="-3175"/>
            <a:ext cx="11780441" cy="533225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BFF5D73-8733-4AD6-B52D-2C10959FB827}"/>
              </a:ext>
            </a:extLst>
          </p:cNvPr>
          <p:cNvSpPr txBox="1"/>
          <p:nvPr/>
        </p:nvSpPr>
        <p:spPr>
          <a:xfrm>
            <a:off x="314632" y="6348886"/>
            <a:ext cx="117804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If you find the right candidate….DON’T WAIT</a:t>
            </a:r>
          </a:p>
        </p:txBody>
      </p:sp>
    </p:spTree>
    <p:extLst>
      <p:ext uri="{BB962C8B-B14F-4D97-AF65-F5344CB8AC3E}">
        <p14:creationId xmlns:p14="http://schemas.microsoft.com/office/powerpoint/2010/main" val="2108338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street sign&#10;&#10;Description generated with very high confidence">
            <a:extLst>
              <a:ext uri="{FF2B5EF4-FFF2-40B4-BE49-F238E27FC236}">
                <a16:creationId xmlns:a16="http://schemas.microsoft.com/office/drawing/2014/main" xmlns="" id="{9CFB2BB6-FF66-45F8-9C1D-5F04BBD1A4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4535" y="230659"/>
            <a:ext cx="9738373" cy="6186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152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xmlns="" id="{B1CD791C-B336-4C3F-BCE0-22F9D64A71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748" y="1536430"/>
            <a:ext cx="6214664" cy="440512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118E710-0C26-4D44-8558-134619358235}"/>
              </a:ext>
            </a:extLst>
          </p:cNvPr>
          <p:cNvSpPr txBox="1"/>
          <p:nvPr/>
        </p:nvSpPr>
        <p:spPr>
          <a:xfrm>
            <a:off x="615447" y="608803"/>
            <a:ext cx="117987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Pre-boarding will effectively…</a:t>
            </a:r>
          </a:p>
        </p:txBody>
      </p:sp>
      <p:pic>
        <p:nvPicPr>
          <p:cNvPr id="6" name="Picture 5" descr="A blue sign in front of a building&#10;&#10;Description generated with high confidence">
            <a:extLst>
              <a:ext uri="{FF2B5EF4-FFF2-40B4-BE49-F238E27FC236}">
                <a16:creationId xmlns:a16="http://schemas.microsoft.com/office/drawing/2014/main" xmlns="" id="{3BB142AE-4F1F-489C-977F-E2712B0DF0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7722" y="1445173"/>
            <a:ext cx="4397121" cy="4587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779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hand holding a red and white shirt&#10;&#10;Description generated with high confidence">
            <a:extLst>
              <a:ext uri="{FF2B5EF4-FFF2-40B4-BE49-F238E27FC236}">
                <a16:creationId xmlns:a16="http://schemas.microsoft.com/office/drawing/2014/main" xmlns="" id="{485AB63D-6F35-47DE-BAE2-2F89A6C917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278" b="8668"/>
          <a:stretch/>
        </p:blipFill>
        <p:spPr>
          <a:xfrm>
            <a:off x="20" y="235974"/>
            <a:ext cx="12191980" cy="616482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F2013F9-AAA8-4986-9123-EC06F58DA4FA}"/>
              </a:ext>
            </a:extLst>
          </p:cNvPr>
          <p:cNvSpPr txBox="1"/>
          <p:nvPr/>
        </p:nvSpPr>
        <p:spPr>
          <a:xfrm>
            <a:off x="3637935" y="235974"/>
            <a:ext cx="8200104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6000" dirty="0"/>
              <a:t>Communication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6000" dirty="0"/>
              <a:t>Stay in touch from offer acceptance until they’re in the front door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6000" dirty="0"/>
              <a:t>Call, e-mail or text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770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itting at a table using a computer&#10;&#10;Description generated with very high confidence">
            <a:extLst>
              <a:ext uri="{FF2B5EF4-FFF2-40B4-BE49-F238E27FC236}">
                <a16:creationId xmlns:a16="http://schemas.microsoft.com/office/drawing/2014/main" xmlns="" id="{6511DE53-CFF2-4BE4-829A-F9750489B94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43"/>
          <a:stretch/>
        </p:blipFill>
        <p:spPr>
          <a:xfrm>
            <a:off x="157316" y="271849"/>
            <a:ext cx="11680457" cy="6096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A79B762-7185-405C-AAC6-92FC48A8D359}"/>
              </a:ext>
            </a:extLst>
          </p:cNvPr>
          <p:cNvSpPr txBox="1"/>
          <p:nvPr/>
        </p:nvSpPr>
        <p:spPr>
          <a:xfrm>
            <a:off x="157316" y="167148"/>
            <a:ext cx="712838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Send a formal announcement </a:t>
            </a:r>
            <a:endParaRPr lang="en-US" sz="3200" dirty="0" smtClean="0">
              <a:solidFill>
                <a:schemeClr val="bg1"/>
              </a:solidFill>
            </a:endParaRPr>
          </a:p>
          <a:p>
            <a:r>
              <a:rPr lang="en-US" sz="3200" dirty="0" smtClean="0">
                <a:solidFill>
                  <a:schemeClr val="bg1"/>
                </a:solidFill>
              </a:rPr>
              <a:t>(</a:t>
            </a:r>
            <a:r>
              <a:rPr lang="en-US" sz="3200" dirty="0">
                <a:solidFill>
                  <a:schemeClr val="bg1"/>
                </a:solidFill>
              </a:rPr>
              <a:t>bulk </a:t>
            </a:r>
            <a:r>
              <a:rPr lang="en-US" sz="3200" dirty="0" smtClean="0">
                <a:solidFill>
                  <a:schemeClr val="bg1"/>
                </a:solidFill>
              </a:rPr>
              <a:t>e-mail </a:t>
            </a:r>
            <a:r>
              <a:rPr lang="en-US" sz="3200" dirty="0">
                <a:solidFill>
                  <a:schemeClr val="bg1"/>
                </a:solidFill>
              </a:rPr>
              <a:t>or text)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Share info to see if there are common interests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/>
                </a:solidFill>
              </a:rPr>
              <a:t>Encourage staff to extend a quick welcome e-mail</a:t>
            </a:r>
          </a:p>
        </p:txBody>
      </p:sp>
    </p:spTree>
    <p:extLst>
      <p:ext uri="{BB962C8B-B14F-4D97-AF65-F5344CB8AC3E}">
        <p14:creationId xmlns:p14="http://schemas.microsoft.com/office/powerpoint/2010/main" val="2317458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flower&#10;&#10;Description generated with high confidence">
            <a:extLst>
              <a:ext uri="{FF2B5EF4-FFF2-40B4-BE49-F238E27FC236}">
                <a16:creationId xmlns:a16="http://schemas.microsoft.com/office/drawing/2014/main" xmlns="" id="{0A521447-4F3C-4D9A-9404-D2C3E0BDD69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7259" b="9539"/>
          <a:stretch/>
        </p:blipFill>
        <p:spPr>
          <a:xfrm>
            <a:off x="560173" y="263620"/>
            <a:ext cx="11079892" cy="611246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7320B19-B65B-4FEA-9725-DCFB68F35A63}"/>
              </a:ext>
            </a:extLst>
          </p:cNvPr>
          <p:cNvSpPr txBox="1"/>
          <p:nvPr/>
        </p:nvSpPr>
        <p:spPr>
          <a:xfrm>
            <a:off x="915862" y="353430"/>
            <a:ext cx="10368514" cy="34606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Cultivate Your Talent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Help them feel a sense of accomplishment early 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Create a career ladder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Design career tracks for each position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Show them that they have the potential to move 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Identify measurable goals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Offer career development &amp; training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9416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, indoor, table, woman&#10;&#10;Description generated with very high confidence">
            <a:extLst>
              <a:ext uri="{FF2B5EF4-FFF2-40B4-BE49-F238E27FC236}">
                <a16:creationId xmlns:a16="http://schemas.microsoft.com/office/drawing/2014/main" xmlns="" id="{828A6854-A708-4192-95B1-6A5373F9C01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09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46FB457-5C18-4645-A5E1-1C08DC443568}"/>
              </a:ext>
            </a:extLst>
          </p:cNvPr>
          <p:cNvSpPr txBox="1"/>
          <p:nvPr/>
        </p:nvSpPr>
        <p:spPr>
          <a:xfrm>
            <a:off x="98323" y="127819"/>
            <a:ext cx="6154993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4000" dirty="0"/>
              <a:t>Focus on their personal development</a:t>
            </a:r>
          </a:p>
          <a:p>
            <a:endParaRPr lang="en-US" sz="4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4000" dirty="0"/>
              <a:t>Investigate their interests in growing with the organization</a:t>
            </a:r>
          </a:p>
          <a:p>
            <a:endParaRPr lang="en-US" sz="4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4000" dirty="0"/>
              <a:t>Focus training on enhancing job performance</a:t>
            </a:r>
          </a:p>
        </p:txBody>
      </p:sp>
    </p:spTree>
    <p:extLst>
      <p:ext uri="{BB962C8B-B14F-4D97-AF65-F5344CB8AC3E}">
        <p14:creationId xmlns:p14="http://schemas.microsoft.com/office/powerpoint/2010/main" val="3448192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D6CF29CD-38B8-4924-BA11-6D60517487E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4242816"/>
            <a:ext cx="12192000" cy="26151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xmlns="" id="{7C2F58ED-0BA5-408F-B134-5C705683E4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75793" y="1504555"/>
            <a:ext cx="4082629" cy="1759754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3D83F26F-C55B-4A92-9AFF-4894D14E27C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6096000" y="1060136"/>
            <a:ext cx="0" cy="21209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xmlns="" id="{6C3BBEFE-BEA7-4041-B207-4638D8117F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5611" y="264359"/>
            <a:ext cx="6449768" cy="388598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8F1CBF2D-0F03-4562-A092-17D47078AE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3295" y="5052937"/>
            <a:ext cx="10765410" cy="1207269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+mj-lt"/>
                <a:cs typeface="+mj-cs"/>
              </a:rPr>
              <a:t>At Drive- We help your organization reach its full potential by showing you – step by step- how to create a high commitment, high performing organization.</a:t>
            </a:r>
          </a:p>
        </p:txBody>
      </p:sp>
    </p:spTree>
    <p:extLst>
      <p:ext uri="{BB962C8B-B14F-4D97-AF65-F5344CB8AC3E}">
        <p14:creationId xmlns:p14="http://schemas.microsoft.com/office/powerpoint/2010/main" val="842805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8929" y="256972"/>
            <a:ext cx="8045343" cy="6078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318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399" y="766007"/>
            <a:ext cx="8217245" cy="547816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8941" y="181232"/>
            <a:ext cx="115741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The need to feel connected electronically…</a:t>
            </a:r>
          </a:p>
        </p:txBody>
      </p:sp>
    </p:spTree>
    <p:extLst>
      <p:ext uri="{BB962C8B-B14F-4D97-AF65-F5344CB8AC3E}">
        <p14:creationId xmlns:p14="http://schemas.microsoft.com/office/powerpoint/2010/main" val="1981505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6">
            <a:extLst>
              <a:ext uri="{FF2B5EF4-FFF2-40B4-BE49-F238E27FC236}">
                <a16:creationId xmlns:a16="http://schemas.microsoft.com/office/drawing/2014/main" xmlns="" id="{DA9A1ACB-4ECA-4EAE-AEAB-CE9C8C01EE6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p14="http://schemas.microsoft.com/office/powerpoint/2010/main" xmlns:a14="http://schemas.microsoft.com/office/drawing/2010/main" xmlns:a16="http://schemas.microsoft.com/office/drawing/2014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9" name="Rectangle 12">
            <a:extLst>
              <a:ext uri="{FF2B5EF4-FFF2-40B4-BE49-F238E27FC236}">
                <a16:creationId xmlns:a16="http://schemas.microsoft.com/office/drawing/2014/main" xmlns="" id="{3F7D26C8-96ED-46E3-BD94-C1608C54C36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Freeform 23">
            <a:extLst>
              <a:ext uri="{FF2B5EF4-FFF2-40B4-BE49-F238E27FC236}">
                <a16:creationId xmlns:a16="http://schemas.microsoft.com/office/drawing/2014/main" xmlns="" id="{13EEA0A9-F720-41ED-8EBA-2A10A664FDE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0" y="0"/>
            <a:ext cx="4637005" cy="6858000"/>
          </a:xfrm>
          <a:custGeom>
            <a:avLst/>
            <a:gdLst>
              <a:gd name="connsiteX0" fmla="*/ 0 w 4637005"/>
              <a:gd name="connsiteY0" fmla="*/ 0 h 6858000"/>
              <a:gd name="connsiteX1" fmla="*/ 4637005 w 4637005"/>
              <a:gd name="connsiteY1" fmla="*/ 0 h 6858000"/>
              <a:gd name="connsiteX2" fmla="*/ 4637005 w 4637005"/>
              <a:gd name="connsiteY2" fmla="*/ 1900238 h 6858000"/>
              <a:gd name="connsiteX3" fmla="*/ 4266589 w 4637005"/>
              <a:gd name="connsiteY3" fmla="*/ 2178050 h 6858000"/>
              <a:gd name="connsiteX4" fmla="*/ 4262355 w 4637005"/>
              <a:gd name="connsiteY4" fmla="*/ 2184400 h 6858000"/>
              <a:gd name="connsiteX5" fmla="*/ 4256005 w 4637005"/>
              <a:gd name="connsiteY5" fmla="*/ 2193925 h 6858000"/>
              <a:gd name="connsiteX6" fmla="*/ 4249655 w 4637005"/>
              <a:gd name="connsiteY6" fmla="*/ 2201863 h 6858000"/>
              <a:gd name="connsiteX7" fmla="*/ 4249655 w 4637005"/>
              <a:gd name="connsiteY7" fmla="*/ 2211388 h 6858000"/>
              <a:gd name="connsiteX8" fmla="*/ 4249655 w 4637005"/>
              <a:gd name="connsiteY8" fmla="*/ 2220913 h 6858000"/>
              <a:gd name="connsiteX9" fmla="*/ 4256005 w 4637005"/>
              <a:gd name="connsiteY9" fmla="*/ 2228850 h 6858000"/>
              <a:gd name="connsiteX10" fmla="*/ 4262355 w 4637005"/>
              <a:gd name="connsiteY10" fmla="*/ 2238375 h 6858000"/>
              <a:gd name="connsiteX11" fmla="*/ 4266589 w 4637005"/>
              <a:gd name="connsiteY11" fmla="*/ 2244725 h 6858000"/>
              <a:gd name="connsiteX12" fmla="*/ 4637005 w 4637005"/>
              <a:gd name="connsiteY12" fmla="*/ 2522538 h 6858000"/>
              <a:gd name="connsiteX13" fmla="*/ 4637005 w 4637005"/>
              <a:gd name="connsiteY13" fmla="*/ 6858000 h 6858000"/>
              <a:gd name="connsiteX14" fmla="*/ 0 w 4637005"/>
              <a:gd name="connsiteY1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637005" h="6858000">
                <a:moveTo>
                  <a:pt x="0" y="0"/>
                </a:moveTo>
                <a:lnTo>
                  <a:pt x="4637005" y="0"/>
                </a:lnTo>
                <a:lnTo>
                  <a:pt x="4637005" y="1900238"/>
                </a:lnTo>
                <a:lnTo>
                  <a:pt x="4266589" y="2178050"/>
                </a:lnTo>
                <a:lnTo>
                  <a:pt x="4262355" y="2184400"/>
                </a:lnTo>
                <a:lnTo>
                  <a:pt x="4256005" y="2193925"/>
                </a:lnTo>
                <a:lnTo>
                  <a:pt x="4249655" y="2201863"/>
                </a:lnTo>
                <a:lnTo>
                  <a:pt x="4249655" y="2211388"/>
                </a:lnTo>
                <a:lnTo>
                  <a:pt x="4249655" y="2220913"/>
                </a:lnTo>
                <a:lnTo>
                  <a:pt x="4256005" y="2228850"/>
                </a:lnTo>
                <a:lnTo>
                  <a:pt x="4262355" y="2238375"/>
                </a:lnTo>
                <a:lnTo>
                  <a:pt x="4266589" y="2244725"/>
                </a:lnTo>
                <a:lnTo>
                  <a:pt x="4637005" y="2522538"/>
                </a:lnTo>
                <a:lnTo>
                  <a:pt x="463700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Rounded Rectangle 17">
            <a:extLst>
              <a:ext uri="{FF2B5EF4-FFF2-40B4-BE49-F238E27FC236}">
                <a16:creationId xmlns:a16="http://schemas.microsoft.com/office/drawing/2014/main" xmlns="" id="{03B27569-6089-4DC0-93E0-F3F6E1E93CC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278945" y="958640"/>
            <a:ext cx="6269591" cy="4945244"/>
          </a:xfrm>
          <a:prstGeom prst="roundRect">
            <a:avLst>
              <a:gd name="adj" fmla="val 3513"/>
            </a:avLst>
          </a:prstGeom>
          <a:solidFill>
            <a:schemeClr val="tx1"/>
          </a:solidFill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group of people posing for the camera&#10;&#10;Description generated with very high confidence">
            <a:extLst>
              <a:ext uri="{FF2B5EF4-FFF2-40B4-BE49-F238E27FC236}">
                <a16:creationId xmlns:a16="http://schemas.microsoft.com/office/drawing/2014/main" xmlns="" id="{F0B481CE-1B2A-4EFC-8201-593C741BB2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71" r="2842" b="-3"/>
          <a:stretch/>
        </p:blipFill>
        <p:spPr>
          <a:xfrm>
            <a:off x="5603706" y="1258529"/>
            <a:ext cx="5638853" cy="433020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41AD36A0-F79D-495D-B12F-39E829BA18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1" y="447188"/>
            <a:ext cx="3413084" cy="155941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200" dirty="0"/>
              <a:t>Where did these perceptions come from?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4253763-BA57-4DBE-8FBC-52DAA27BCF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18713" y="2413000"/>
            <a:ext cx="3404372" cy="3632200"/>
          </a:xfrm>
        </p:spPr>
        <p:txBody>
          <a:bodyPr vert="horz" lIns="91440" tIns="45720" rIns="91440" bIns="45720" rtlCol="0" anchor="ctr">
            <a:noAutofit/>
          </a:bodyPr>
          <a:lstStyle/>
          <a:p>
            <a:pPr>
              <a:buFont typeface="Wingdings 2" charset="2"/>
              <a:buChar char=""/>
            </a:pPr>
            <a:r>
              <a:rPr lang="en-US" sz="2400" dirty="0"/>
              <a:t>Published in 2000, prior to the huge social media boom</a:t>
            </a:r>
          </a:p>
          <a:p>
            <a:pPr>
              <a:buFont typeface="Wingdings 2" charset="2"/>
              <a:buChar char=""/>
            </a:pPr>
            <a:r>
              <a:rPr lang="en-US" sz="2400" dirty="0"/>
              <a:t>Qualified researchers spent hours collecting data for solid representations</a:t>
            </a:r>
          </a:p>
          <a:p>
            <a:pPr>
              <a:buFont typeface="Wingdings 2" charset="2"/>
              <a:buChar char=""/>
            </a:pPr>
            <a:r>
              <a:rPr lang="en-US" sz="2400" dirty="0"/>
              <a:t>Very positive view on Millennials</a:t>
            </a:r>
          </a:p>
        </p:txBody>
      </p:sp>
    </p:spTree>
    <p:extLst>
      <p:ext uri="{BB962C8B-B14F-4D97-AF65-F5344CB8AC3E}">
        <p14:creationId xmlns:p14="http://schemas.microsoft.com/office/powerpoint/2010/main" val="270907796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32" y="1705631"/>
            <a:ext cx="5287664" cy="388892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1004" y="1705631"/>
            <a:ext cx="5219893" cy="388892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86032" y="815546"/>
            <a:ext cx="51980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Would you use the Associates App?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491416" y="815546"/>
            <a:ext cx="53339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How often would you use the Associates App?</a:t>
            </a:r>
          </a:p>
        </p:txBody>
      </p:sp>
    </p:spTree>
    <p:extLst>
      <p:ext uri="{BB962C8B-B14F-4D97-AF65-F5344CB8AC3E}">
        <p14:creationId xmlns:p14="http://schemas.microsoft.com/office/powerpoint/2010/main" val="2405046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299" y="280086"/>
            <a:ext cx="5979280" cy="256196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2842054"/>
            <a:ext cx="118707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How does App engagement compare with e-mail?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1838" y="3336325"/>
            <a:ext cx="6109741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754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066470" y="-141238"/>
            <a:ext cx="3707028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n-US" sz="2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/>
              <a:t>Connecting associates </a:t>
            </a:r>
            <a:r>
              <a:rPr lang="en-US" sz="2800" dirty="0"/>
              <a:t>with the information they need.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/>
              <a:t>Creating a more engaged workforce </a:t>
            </a:r>
            <a:r>
              <a:rPr lang="en-US" sz="2800" dirty="0"/>
              <a:t>that leads to more satisfied patients &amp; customers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Building a more </a:t>
            </a:r>
            <a:r>
              <a:rPr lang="en-US" sz="2800" b="1" dirty="0"/>
              <a:t>efficient, productive organization.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340" y="579885"/>
            <a:ext cx="3889240" cy="43965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336" y="4418601"/>
            <a:ext cx="3888244" cy="1609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109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posing for the camera&#10;&#10;Description generated with very high confidence">
            <a:extLst>
              <a:ext uri="{FF2B5EF4-FFF2-40B4-BE49-F238E27FC236}">
                <a16:creationId xmlns:a16="http://schemas.microsoft.com/office/drawing/2014/main" xmlns="" id="{C1275C0E-C16A-4938-A5A2-2859506B80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33"/>
          <a:stretch/>
        </p:blipFill>
        <p:spPr>
          <a:xfrm>
            <a:off x="894985" y="245807"/>
            <a:ext cx="10967501" cy="616922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E92C2E6-7367-43EA-B542-28362A94058F}"/>
              </a:ext>
            </a:extLst>
          </p:cNvPr>
          <p:cNvSpPr txBox="1"/>
          <p:nvPr/>
        </p:nvSpPr>
        <p:spPr>
          <a:xfrm>
            <a:off x="1602659" y="245807"/>
            <a:ext cx="702023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/>
              <a:t>How do you keep your workforce engaged?</a:t>
            </a:r>
          </a:p>
        </p:txBody>
      </p:sp>
    </p:spTree>
    <p:extLst>
      <p:ext uri="{BB962C8B-B14F-4D97-AF65-F5344CB8AC3E}">
        <p14:creationId xmlns:p14="http://schemas.microsoft.com/office/powerpoint/2010/main" val="3351518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E7DE636-4ED9-4CE8-A903-E0BD3CE728A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597"/>
          <a:stretch/>
        </p:blipFill>
        <p:spPr>
          <a:xfrm>
            <a:off x="1095632" y="238907"/>
            <a:ext cx="10486768" cy="5898808"/>
          </a:xfrm>
          <a:prstGeom prst="rect">
            <a:avLst/>
          </a:prstGeom>
        </p:spPr>
      </p:pic>
      <p:pic>
        <p:nvPicPr>
          <p:cNvPr id="4" name="02 I Got You (I Feel Good) [1965 Mon">
            <a:hlinkClick r:id="" action="ppaction://media"/>
            <a:extLst>
              <a:ext uri="{FF2B5EF4-FFF2-40B4-BE49-F238E27FC236}">
                <a16:creationId xmlns:a16="http://schemas.microsoft.com/office/drawing/2014/main" xmlns="" id="{ABE94830-3F69-4A37-9F27-DDC3D8AD13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08637" y="580973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7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63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outdoor, sky, black, water&#10;&#10;Description generated with high confidence">
            <a:extLst>
              <a:ext uri="{FF2B5EF4-FFF2-40B4-BE49-F238E27FC236}">
                <a16:creationId xmlns:a16="http://schemas.microsoft.com/office/drawing/2014/main" xmlns="" id="{0243FE3F-1CBF-4D96-9994-900686AF97E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4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E817CC2-28AB-47D4-B323-8CC2D6D3C2CC}"/>
              </a:ext>
            </a:extLst>
          </p:cNvPr>
          <p:cNvSpPr txBox="1"/>
          <p:nvPr/>
        </p:nvSpPr>
        <p:spPr>
          <a:xfrm>
            <a:off x="360352" y="5914725"/>
            <a:ext cx="116645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</a:rPr>
              <a:t>I saw it on the internet….it must be true!</a:t>
            </a:r>
          </a:p>
        </p:txBody>
      </p:sp>
    </p:spTree>
    <p:extLst>
      <p:ext uri="{BB962C8B-B14F-4D97-AF65-F5344CB8AC3E}">
        <p14:creationId xmlns:p14="http://schemas.microsoft.com/office/powerpoint/2010/main" val="1714103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644" y="3511427"/>
            <a:ext cx="4222856" cy="280715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9654" y="3511428"/>
            <a:ext cx="5029573" cy="28071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9654" y="376053"/>
            <a:ext cx="5029573" cy="2724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644" y="376053"/>
            <a:ext cx="4222856" cy="2724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275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1845" y="98855"/>
            <a:ext cx="5634396" cy="6416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044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0F55466-0FB4-416A-A233-D9D648A1AD93}"/>
              </a:ext>
            </a:extLst>
          </p:cNvPr>
          <p:cNvSpPr txBox="1"/>
          <p:nvPr/>
        </p:nvSpPr>
        <p:spPr>
          <a:xfrm>
            <a:off x="78023" y="1017215"/>
            <a:ext cx="11821104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“ The root cause behind the challenges of attracting and retaining millennials in the workplace lies within this widespread avalanche of misunderstanding”</a:t>
            </a:r>
          </a:p>
          <a:p>
            <a:pPr algn="ctr"/>
            <a:endParaRPr lang="en-US" sz="4800" dirty="0"/>
          </a:p>
          <a:p>
            <a:pPr algn="ctr"/>
            <a:r>
              <a:rPr lang="en-US" sz="2800" dirty="0"/>
              <a:t> –Crystal </a:t>
            </a:r>
            <a:r>
              <a:rPr lang="en-US" sz="2800" dirty="0" err="1"/>
              <a:t>Kadakia</a:t>
            </a:r>
            <a:r>
              <a:rPr lang="en-US" sz="2800" dirty="0"/>
              <a:t>, </a:t>
            </a:r>
          </a:p>
          <a:p>
            <a:pPr algn="ctr"/>
            <a:r>
              <a:rPr lang="en-US" sz="2800" dirty="0"/>
              <a:t>Consultant on Millennials</a:t>
            </a:r>
          </a:p>
        </p:txBody>
      </p:sp>
    </p:spTree>
    <p:extLst>
      <p:ext uri="{BB962C8B-B14F-4D97-AF65-F5344CB8AC3E}">
        <p14:creationId xmlns:p14="http://schemas.microsoft.com/office/powerpoint/2010/main" val="3361261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A37D346-6488-42A2-93DF-6A659955E8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4738" y="316118"/>
            <a:ext cx="7422523" cy="256816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43697" y="2884281"/>
            <a:ext cx="1134350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ea typeface="Calibri" panose="020F0502020204030204" pitchFamily="34" charset="0"/>
              </a:rPr>
              <a:t>“As a millennial leader I love being challenged everyday.  Managing different demographics from younger to older millennials, as well as individuals that may be in Generation X has given me the opportunity to adapt to different personalities, environments, experiences, and perspectives.” </a:t>
            </a:r>
          </a:p>
          <a:p>
            <a:pPr algn="ctr"/>
            <a:r>
              <a:rPr lang="en-US" sz="3200" dirty="0">
                <a:ea typeface="Calibri" panose="020F0502020204030204" pitchFamily="34" charset="0"/>
              </a:rPr>
              <a:t>– Jordan Farmer</a:t>
            </a:r>
            <a:endParaRPr lang="en-US" sz="3200" dirty="0">
              <a:effectLst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2095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AF7CEA7-A3DC-4169-8BEA-23852E1734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9368" y="826370"/>
            <a:ext cx="7491109" cy="260626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2C787A0-CF02-4F95-9516-0A75AE6AFBC4}"/>
              </a:ext>
            </a:extLst>
          </p:cNvPr>
          <p:cNvSpPr txBox="1"/>
          <p:nvPr/>
        </p:nvSpPr>
        <p:spPr>
          <a:xfrm>
            <a:off x="244686" y="1040848"/>
            <a:ext cx="11644009" cy="35700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AE42393-7DA7-41E5-B1E2-C8845DD0F70F}"/>
              </a:ext>
            </a:extLst>
          </p:cNvPr>
          <p:cNvSpPr txBox="1"/>
          <p:nvPr/>
        </p:nvSpPr>
        <p:spPr>
          <a:xfrm>
            <a:off x="386861" y="4212666"/>
            <a:ext cx="1135966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“Feeling emotionally satisfied at the end of the day…that’s what drives me.”</a:t>
            </a:r>
          </a:p>
          <a:p>
            <a:pPr algn="ctr"/>
            <a:r>
              <a:rPr lang="en-US" sz="3200" dirty="0"/>
              <a:t>-Jenelle Maddox</a:t>
            </a:r>
          </a:p>
        </p:txBody>
      </p:sp>
    </p:spTree>
    <p:extLst>
      <p:ext uri="{BB962C8B-B14F-4D97-AF65-F5344CB8AC3E}">
        <p14:creationId xmlns:p14="http://schemas.microsoft.com/office/powerpoint/2010/main" val="1023850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19 Annual Power Point Template" id="{D6D37CF9-CE48-4334-950A-7D5C96CE5C37}" vid="{A754ACB7-6C62-403E-8187-FB0C25CED8D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2019 Annual Power Point Template</Template>
  <TotalTime>349</TotalTime>
  <Words>3278</Words>
  <Application>Microsoft Office PowerPoint</Application>
  <PresentationFormat>Widescreen</PresentationFormat>
  <Paragraphs>407</Paragraphs>
  <Slides>34</Slides>
  <Notes>34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0" baseType="lpstr">
      <vt:lpstr>Arial</vt:lpstr>
      <vt:lpstr>Calibri</vt:lpstr>
      <vt:lpstr>Calibri Light</vt:lpstr>
      <vt:lpstr>Lato</vt:lpstr>
      <vt:lpstr>Wingdings 2</vt:lpstr>
      <vt:lpstr>Custom Design</vt:lpstr>
      <vt:lpstr>PowerPoint Presentation</vt:lpstr>
      <vt:lpstr>The Perceptions We Hold Today </vt:lpstr>
      <vt:lpstr>Where did these perceptions come from?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At Drive- We help your organization reach its full potential by showing you – step by step- how to create a high commitment, high performing organization.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Stephanie Bryk</dc:creator>
  <cp:lastModifiedBy>April Murray</cp:lastModifiedBy>
  <cp:revision>12</cp:revision>
  <cp:lastPrinted>2019-03-26T20:33:46Z</cp:lastPrinted>
  <dcterms:created xsi:type="dcterms:W3CDTF">2018-12-20T18:40:25Z</dcterms:created>
  <dcterms:modified xsi:type="dcterms:W3CDTF">2019-04-19T13:11:48Z</dcterms:modified>
</cp:coreProperties>
</file>