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Masters/slideMaster1.xml" ContentType="application/vnd.openxmlformats-officedocument.presentationml.slideMaster+xml"/>
  <Override PartName="/ppt/notesSlides/notesSlide5.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16.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embeddedFontLst>
    <p:embeddedFont>
      <p:font typeface="Arial Black" panose="020B0A04020102020204" pitchFamily="34" charset="0"/>
      <p:regular r:id="rId25"/>
      <p:bold r:id="rId26"/>
    </p:embeddedFont>
    <p:embeddedFont>
      <p:font typeface="Play" panose="020B0604020202020204" charset="0"/>
      <p:regular r:id="rId27"/>
      <p:bold r:id="rId28"/>
    </p:embeddedFont>
    <p:embeddedFont>
      <p:font typeface="Roboto" panose="02000000000000000000" pitchFamily="2"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4" roundtripDataSignature="AMtx7mgWPbzqLv4HWG9qLL336de0ymXrd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298" autoAdjust="0"/>
  </p:normalViewPr>
  <p:slideViewPr>
    <p:cSldViewPr snapToGrid="0">
      <p:cViewPr varScale="1">
        <p:scale>
          <a:sx n="88" d="100"/>
          <a:sy n="88" d="100"/>
        </p:scale>
        <p:origin x="143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customXml" Target="../customXml/item1.xml"/><Relationship Id="rId21" Type="http://schemas.openxmlformats.org/officeDocument/2006/relationships/slide" Target="slides/slide20.xml"/><Relationship Id="rId34"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theme" Target="theme/theme1.xml"/><Relationship Id="rId40"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sz="1100"/>
              <a:t>(shannon)</a:t>
            </a:r>
            <a:endParaRPr sz="1100"/>
          </a:p>
          <a:p>
            <a:pPr marL="0" lvl="0" indent="0" algn="l" rtl="0">
              <a:lnSpc>
                <a:spcPct val="100000"/>
              </a:lnSpc>
              <a:spcBef>
                <a:spcPts val="0"/>
              </a:spcBef>
              <a:spcAft>
                <a:spcPts val="0"/>
              </a:spcAft>
              <a:buClr>
                <a:schemeClr val="dk1"/>
              </a:buClr>
              <a:buSzPts val="1400"/>
              <a:buFont typeface="Arial"/>
              <a:buNone/>
            </a:pPr>
            <a:r>
              <a:rPr lang="en-US" sz="2400"/>
              <a:t>Introductions and background information for presenters given here.</a:t>
            </a:r>
            <a:endParaRPr sz="2400"/>
          </a:p>
        </p:txBody>
      </p:sp>
      <p:sp>
        <p:nvSpPr>
          <p:cNvPr id="122" name="Google Shape;12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f253585232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f253585232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Explain that all aspects of the DIP cannot be addressed here.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Ask what a LARGE ALR is per NFPA? (17 or more</a:t>
            </a:r>
            <a:r>
              <a:rPr lang="en-US"/>
              <a:t>) (CDPHE is 20 or more)</a:t>
            </a:r>
            <a:endParaRPr dirty="0"/>
          </a:p>
          <a:p>
            <a:pPr marL="0" lvl="0" indent="0" algn="l" rtl="0">
              <a:spcBef>
                <a:spcPts val="0"/>
              </a:spcBef>
              <a:spcAft>
                <a:spcPts val="0"/>
              </a:spcAft>
              <a:buNone/>
            </a:pPr>
            <a:endParaRPr dirty="0"/>
          </a:p>
        </p:txBody>
      </p:sp>
      <p:sp>
        <p:nvSpPr>
          <p:cNvPr id="133" name="Google Shape;133;g3f253585232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sz="1800"/>
              <a:t>Ask the audience:</a:t>
            </a:r>
            <a:endParaRPr sz="1800"/>
          </a:p>
          <a:p>
            <a:pPr marL="228600" lvl="0" indent="-266700" algn="l" rtl="0">
              <a:lnSpc>
                <a:spcPct val="100000"/>
              </a:lnSpc>
              <a:spcBef>
                <a:spcPts val="0"/>
              </a:spcBef>
              <a:spcAft>
                <a:spcPts val="0"/>
              </a:spcAft>
              <a:buClr>
                <a:schemeClr val="dk1"/>
              </a:buClr>
              <a:buSzPts val="2000"/>
              <a:buFont typeface="Arial"/>
              <a:buAutoNum type="arabicParenR"/>
            </a:pPr>
            <a:r>
              <a:rPr lang="en-US" sz="1800"/>
              <a:t>Raise hand if ALR.</a:t>
            </a:r>
            <a:endParaRPr sz="1800"/>
          </a:p>
          <a:p>
            <a:pPr marL="228600" lvl="0" indent="-266700" algn="l" rtl="0">
              <a:lnSpc>
                <a:spcPct val="100000"/>
              </a:lnSpc>
              <a:spcBef>
                <a:spcPts val="0"/>
              </a:spcBef>
              <a:spcAft>
                <a:spcPts val="0"/>
              </a:spcAft>
              <a:buClr>
                <a:schemeClr val="dk1"/>
              </a:buClr>
              <a:buSzPts val="2000"/>
              <a:buFont typeface="Arial"/>
              <a:buAutoNum type="arabicParenR"/>
            </a:pPr>
            <a:r>
              <a:rPr lang="en-US" sz="1800"/>
              <a:t>Who uses defend in place? (Ask for a show of hands) </a:t>
            </a:r>
            <a:endParaRPr sz="1800"/>
          </a:p>
          <a:p>
            <a:pPr marL="228600" lvl="0" indent="-266700" algn="l" rtl="0">
              <a:lnSpc>
                <a:spcPct val="100000"/>
              </a:lnSpc>
              <a:spcBef>
                <a:spcPts val="0"/>
              </a:spcBef>
              <a:spcAft>
                <a:spcPts val="0"/>
              </a:spcAft>
              <a:buClr>
                <a:schemeClr val="dk1"/>
              </a:buClr>
              <a:buSzPts val="2000"/>
              <a:buFont typeface="Arial"/>
              <a:buAutoNum type="arabicParenR"/>
            </a:pPr>
            <a:r>
              <a:rPr lang="en-US" sz="1800"/>
              <a:t>What is defend in place? (Ask for a couple volunteers to explain in one or two sentences for their understanding of defend in place)</a:t>
            </a:r>
            <a:endParaRPr sz="1800"/>
          </a:p>
          <a:p>
            <a:pPr marL="228600" lvl="0" indent="-266700" algn="l" rtl="0">
              <a:lnSpc>
                <a:spcPct val="100000"/>
              </a:lnSpc>
              <a:spcBef>
                <a:spcPts val="0"/>
              </a:spcBef>
              <a:spcAft>
                <a:spcPts val="0"/>
              </a:spcAft>
              <a:buClr>
                <a:schemeClr val="dk1"/>
              </a:buClr>
              <a:buSzPts val="2000"/>
              <a:buFont typeface="Arial"/>
              <a:buAutoNum type="arabicParenR"/>
            </a:pPr>
            <a:r>
              <a:rPr lang="en-US" sz="1800"/>
              <a:t>How does a facility defend in place? (Ask a couple volunteers to explain the procedure in practice)</a:t>
            </a:r>
            <a:endParaRPr sz="1800"/>
          </a:p>
        </p:txBody>
      </p:sp>
      <p:sp>
        <p:nvSpPr>
          <p:cNvPr id="140" name="Google Shape;14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sz="1800"/>
              <a:t>State the definition of DIP</a:t>
            </a:r>
            <a:endParaRPr sz="1800"/>
          </a:p>
          <a:p>
            <a:pPr marL="0" lvl="0" indent="0" algn="l" rtl="0">
              <a:lnSpc>
                <a:spcPct val="100000"/>
              </a:lnSpc>
              <a:spcBef>
                <a:spcPts val="0"/>
              </a:spcBef>
              <a:spcAft>
                <a:spcPts val="0"/>
              </a:spcAft>
              <a:buClr>
                <a:schemeClr val="dk1"/>
              </a:buClr>
              <a:buSzPts val="1400"/>
              <a:buFont typeface="Arial"/>
              <a:buNone/>
            </a:pPr>
            <a:r>
              <a:rPr lang="en-US" sz="1800"/>
              <a:t>Ask why you may not want to evacuate all residents?</a:t>
            </a:r>
            <a:endParaRPr sz="1800"/>
          </a:p>
          <a:p>
            <a:pPr marL="0" lvl="0" indent="0" algn="l" rtl="0">
              <a:lnSpc>
                <a:spcPct val="100000"/>
              </a:lnSpc>
              <a:spcBef>
                <a:spcPts val="0"/>
              </a:spcBef>
              <a:spcAft>
                <a:spcPts val="0"/>
              </a:spcAft>
              <a:buClr>
                <a:schemeClr val="dk1"/>
              </a:buClr>
              <a:buSzPts val="1400"/>
              <a:buFont typeface="Arial"/>
              <a:buNone/>
            </a:pPr>
            <a:r>
              <a:rPr lang="en-US" sz="1800"/>
              <a:t>Explain defend in place began in healthcare setting necessitating special construction and life safety features for DIP.</a:t>
            </a:r>
            <a:endParaRPr sz="1800"/>
          </a:p>
          <a:p>
            <a:pPr marL="0" lvl="0" indent="0" algn="l" rtl="0">
              <a:lnSpc>
                <a:spcPct val="100000"/>
              </a:lnSpc>
              <a:spcBef>
                <a:spcPts val="0"/>
              </a:spcBef>
              <a:spcAft>
                <a:spcPts val="0"/>
              </a:spcAft>
              <a:buClr>
                <a:schemeClr val="dk1"/>
              </a:buClr>
              <a:buSzPts val="1400"/>
              <a:buFont typeface="Arial"/>
              <a:buNone/>
            </a:pPr>
            <a:r>
              <a:rPr lang="en-US" sz="1800"/>
              <a:t>DIP requires good planning for the procedure which is trained and drilled and has enough staffing to effectuate the plan based on resident assessment.</a:t>
            </a:r>
            <a:endParaRPr sz="1800"/>
          </a:p>
          <a:p>
            <a:pPr marL="0" lvl="0" indent="0" algn="l" rtl="0">
              <a:lnSpc>
                <a:spcPct val="100000"/>
              </a:lnSpc>
              <a:spcBef>
                <a:spcPts val="0"/>
              </a:spcBef>
              <a:spcAft>
                <a:spcPts val="0"/>
              </a:spcAft>
              <a:buClr>
                <a:schemeClr val="dk1"/>
              </a:buClr>
              <a:buSzPts val="1400"/>
              <a:buFont typeface="Arial"/>
              <a:buNone/>
            </a:pPr>
            <a:r>
              <a:rPr lang="en-US" sz="1800"/>
              <a:t>These components were the origin of the  “total concept” for defend in place.</a:t>
            </a:r>
            <a:endParaRPr sz="1800"/>
          </a:p>
          <a:p>
            <a:pPr marL="0" lvl="0" indent="0" algn="l" rtl="0">
              <a:lnSpc>
                <a:spcPct val="100000"/>
              </a:lnSpc>
              <a:spcBef>
                <a:spcPts val="0"/>
              </a:spcBef>
              <a:spcAft>
                <a:spcPts val="0"/>
              </a:spcAft>
              <a:buClr>
                <a:schemeClr val="dk1"/>
              </a:buClr>
              <a:buSzPts val="1400"/>
              <a:buFont typeface="Arial"/>
              <a:buNone/>
            </a:pPr>
            <a:endParaRPr/>
          </a:p>
        </p:txBody>
      </p:sp>
      <p:sp>
        <p:nvSpPr>
          <p:cNvPr id="149" name="Google Shape;14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At the 30K ft view explain:</a:t>
            </a:r>
            <a:endParaRPr/>
          </a:p>
          <a:p>
            <a:pPr marL="0" lvl="0" indent="0" algn="l" rtl="0">
              <a:lnSpc>
                <a:spcPct val="100000"/>
              </a:lnSpc>
              <a:spcBef>
                <a:spcPts val="0"/>
              </a:spcBef>
              <a:spcAft>
                <a:spcPts val="0"/>
              </a:spcAft>
              <a:buClr>
                <a:schemeClr val="dk1"/>
              </a:buClr>
              <a:buSzPts val="1400"/>
              <a:buFont typeface="Arial"/>
              <a:buNone/>
            </a:pPr>
            <a:r>
              <a:rPr lang="en-US"/>
              <a:t>Compartmentation</a:t>
            </a:r>
            <a:endParaRPr/>
          </a:p>
          <a:p>
            <a:pPr marL="0" lvl="0" indent="0" algn="l" rtl="0">
              <a:lnSpc>
                <a:spcPct val="100000"/>
              </a:lnSpc>
              <a:spcBef>
                <a:spcPts val="0"/>
              </a:spcBef>
              <a:spcAft>
                <a:spcPts val="0"/>
              </a:spcAft>
              <a:buClr>
                <a:schemeClr val="dk1"/>
              </a:buClr>
              <a:buSzPts val="1400"/>
              <a:buFont typeface="Arial"/>
              <a:buNone/>
            </a:pPr>
            <a:r>
              <a:rPr lang="en-US"/>
              <a:t>Detection/Alarm/Suppression</a:t>
            </a:r>
            <a:endParaRPr/>
          </a:p>
          <a:p>
            <a:pPr marL="0" lvl="0" indent="0" algn="l" rtl="0">
              <a:lnSpc>
                <a:spcPct val="100000"/>
              </a:lnSpc>
              <a:spcBef>
                <a:spcPts val="0"/>
              </a:spcBef>
              <a:spcAft>
                <a:spcPts val="0"/>
              </a:spcAft>
              <a:buClr>
                <a:schemeClr val="dk1"/>
              </a:buClr>
              <a:buSzPts val="1400"/>
              <a:buFont typeface="Arial"/>
              <a:buNone/>
            </a:pPr>
            <a:r>
              <a:rPr lang="en-US"/>
              <a:t>Prevention/Planning/Training and drills</a:t>
            </a:r>
            <a:endParaRPr/>
          </a:p>
          <a:p>
            <a:pPr marL="0" lvl="0" indent="0" algn="l" rtl="0">
              <a:lnSpc>
                <a:spcPct val="100000"/>
              </a:lnSpc>
              <a:spcBef>
                <a:spcPts val="0"/>
              </a:spcBef>
              <a:spcAft>
                <a:spcPts val="0"/>
              </a:spcAft>
              <a:buClr>
                <a:schemeClr val="dk1"/>
              </a:buClr>
              <a:buSzPts val="1400"/>
              <a:buFont typeface="Arial"/>
              <a:buNone/>
            </a:pPr>
            <a:r>
              <a:rPr lang="en-US"/>
              <a:t>Adequate number of trained staff</a:t>
            </a:r>
            <a:endParaRPr/>
          </a:p>
        </p:txBody>
      </p:sp>
      <p:sp>
        <p:nvSpPr>
          <p:cNvPr id="158" name="Google Shape;15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sz="1500"/>
              <a:t>Explain the following:</a:t>
            </a:r>
            <a:endParaRPr sz="1500"/>
          </a:p>
          <a:p>
            <a:pPr marL="457200" lvl="0" indent="-336550" algn="l" rtl="0">
              <a:lnSpc>
                <a:spcPct val="100000"/>
              </a:lnSpc>
              <a:spcBef>
                <a:spcPts val="0"/>
              </a:spcBef>
              <a:spcAft>
                <a:spcPts val="0"/>
              </a:spcAft>
              <a:buSzPts val="1700"/>
              <a:buAutoNum type="arabicParenR"/>
            </a:pPr>
            <a:r>
              <a:rPr lang="en-US" sz="1500"/>
              <a:t>What a smoke compartment is</a:t>
            </a:r>
            <a:endParaRPr sz="1500"/>
          </a:p>
          <a:p>
            <a:pPr marL="457200" lvl="0" indent="-336550" algn="l" rtl="0">
              <a:lnSpc>
                <a:spcPct val="100000"/>
              </a:lnSpc>
              <a:spcBef>
                <a:spcPts val="0"/>
              </a:spcBef>
              <a:spcAft>
                <a:spcPts val="0"/>
              </a:spcAft>
              <a:buSzPts val="1700"/>
              <a:buAutoNum type="arabicParenR"/>
            </a:pPr>
            <a:r>
              <a:rPr lang="en-US" sz="1500"/>
              <a:t>What makes a smoke compartment a smoke compartment</a:t>
            </a:r>
            <a:endParaRPr sz="1500"/>
          </a:p>
          <a:p>
            <a:pPr marL="457200" lvl="0" indent="-336550" algn="l" rtl="0">
              <a:lnSpc>
                <a:spcPct val="100000"/>
              </a:lnSpc>
              <a:spcBef>
                <a:spcPts val="0"/>
              </a:spcBef>
              <a:spcAft>
                <a:spcPts val="0"/>
              </a:spcAft>
              <a:buSzPts val="1700"/>
              <a:buAutoNum type="arabicParenR"/>
            </a:pPr>
            <a:r>
              <a:rPr lang="en-US" sz="1500"/>
              <a:t>WHY staff have to know where the smoke compartments are and what they do</a:t>
            </a:r>
            <a:endParaRPr sz="1500"/>
          </a:p>
          <a:p>
            <a:pPr marL="457200" lvl="0" indent="-336550" algn="l" rtl="0">
              <a:lnSpc>
                <a:spcPct val="100000"/>
              </a:lnSpc>
              <a:spcBef>
                <a:spcPts val="0"/>
              </a:spcBef>
              <a:spcAft>
                <a:spcPts val="0"/>
              </a:spcAft>
              <a:buSzPts val="1700"/>
              <a:buAutoNum type="arabicParenR"/>
            </a:pPr>
            <a:r>
              <a:rPr lang="en-US" sz="1500"/>
              <a:t>How keeping the smoke compartment functioning as intended is essential to DIP</a:t>
            </a:r>
            <a:endParaRPr sz="1500"/>
          </a:p>
          <a:p>
            <a:pPr marL="457200" lvl="0" indent="-336550" algn="l" rtl="0">
              <a:lnSpc>
                <a:spcPct val="100000"/>
              </a:lnSpc>
              <a:spcBef>
                <a:spcPts val="0"/>
              </a:spcBef>
              <a:spcAft>
                <a:spcPts val="0"/>
              </a:spcAft>
              <a:buSzPts val="1700"/>
              <a:buAutoNum type="arabicParenR"/>
            </a:pPr>
            <a:r>
              <a:rPr lang="en-US" sz="1500"/>
              <a:t>Explain what is needed for the ITM program (LSC plans? Policy/procedure for reviewing the compartment features periodically? Documentation for ITM activities?)</a:t>
            </a:r>
            <a:endParaRPr sz="1500"/>
          </a:p>
        </p:txBody>
      </p:sp>
      <p:sp>
        <p:nvSpPr>
          <p:cNvPr id="167" name="Google Shape;16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3f253585232_0_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dirty="0"/>
              <a:t>(</a:t>
            </a:r>
            <a:r>
              <a:rPr lang="en-US" dirty="0">
                <a:solidFill>
                  <a:srgbClr val="FF0000"/>
                </a:solidFill>
              </a:rPr>
              <a:t>Craig</a:t>
            </a:r>
            <a:r>
              <a:rPr lang="en-US" dirty="0"/>
              <a:t>)</a:t>
            </a:r>
            <a:endParaRPr dirty="0"/>
          </a:p>
          <a:p>
            <a:pPr marL="0" lvl="0" indent="0" algn="l" rtl="0">
              <a:lnSpc>
                <a:spcPct val="100000"/>
              </a:lnSpc>
              <a:spcBef>
                <a:spcPts val="0"/>
              </a:spcBef>
              <a:spcAft>
                <a:spcPts val="0"/>
              </a:spcAft>
              <a:buClr>
                <a:schemeClr val="dk1"/>
              </a:buClr>
              <a:buSzPts val="1400"/>
              <a:buFont typeface="Arial"/>
              <a:buNone/>
            </a:pPr>
            <a:r>
              <a:rPr lang="en-US" sz="1900" dirty="0"/>
              <a:t>Explain rationale for two compartments per sleeping floor. (Why can’t I just move residents to the next floor?)</a:t>
            </a:r>
            <a:endParaRPr sz="1900" dirty="0"/>
          </a:p>
          <a:p>
            <a:pPr marL="0" lvl="0" indent="0" algn="l" rtl="0">
              <a:lnSpc>
                <a:spcPct val="100000"/>
              </a:lnSpc>
              <a:spcBef>
                <a:spcPts val="0"/>
              </a:spcBef>
              <a:spcAft>
                <a:spcPts val="0"/>
              </a:spcAft>
              <a:buClr>
                <a:schemeClr val="dk1"/>
              </a:buClr>
              <a:buSzPts val="1400"/>
              <a:buFont typeface="Arial"/>
              <a:buNone/>
            </a:pPr>
            <a:r>
              <a:rPr lang="en-US" sz="1900" dirty="0"/>
              <a:t>Explain what a Hazardous area is.</a:t>
            </a:r>
            <a:endParaRPr sz="1900" dirty="0"/>
          </a:p>
          <a:p>
            <a:pPr marL="0" lvl="0" indent="0" algn="l" rtl="0">
              <a:lnSpc>
                <a:spcPct val="100000"/>
              </a:lnSpc>
              <a:spcBef>
                <a:spcPts val="0"/>
              </a:spcBef>
              <a:spcAft>
                <a:spcPts val="0"/>
              </a:spcAft>
              <a:buClr>
                <a:schemeClr val="dk1"/>
              </a:buClr>
              <a:buSzPts val="1400"/>
              <a:buFont typeface="Arial"/>
              <a:buNone/>
            </a:pPr>
            <a:r>
              <a:rPr lang="en-US" sz="1900" dirty="0"/>
              <a:t>Explain why hazardous areas need to be separated by a smoke partition.</a:t>
            </a:r>
            <a:endParaRPr sz="1900" dirty="0"/>
          </a:p>
        </p:txBody>
      </p:sp>
      <p:sp>
        <p:nvSpPr>
          <p:cNvPr id="176" name="Google Shape;176;g3f253585232_0_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sz="1800"/>
              <a:t>Consider that hall widths are typically unalterable. Existing facilities may need to choose how to be reviewed based on hallway widths for their sleeping areas.</a:t>
            </a:r>
            <a:endParaRPr sz="1800"/>
          </a:p>
          <a:p>
            <a:pPr marL="0" lvl="0" indent="0" algn="l" rtl="0">
              <a:lnSpc>
                <a:spcPct val="100000"/>
              </a:lnSpc>
              <a:spcBef>
                <a:spcPts val="0"/>
              </a:spcBef>
              <a:spcAft>
                <a:spcPts val="0"/>
              </a:spcAft>
              <a:buClr>
                <a:schemeClr val="dk1"/>
              </a:buClr>
              <a:buSzPts val="1400"/>
              <a:buFont typeface="Arial"/>
              <a:buNone/>
            </a:pPr>
            <a:endParaRPr sz="1800"/>
          </a:p>
          <a:p>
            <a:pPr marL="0" lvl="0" indent="0" algn="l" rtl="0">
              <a:lnSpc>
                <a:spcPct val="100000"/>
              </a:lnSpc>
              <a:spcBef>
                <a:spcPts val="0"/>
              </a:spcBef>
              <a:spcAft>
                <a:spcPts val="0"/>
              </a:spcAft>
              <a:buClr>
                <a:schemeClr val="dk1"/>
              </a:buClr>
              <a:buSzPts val="1400"/>
              <a:buFont typeface="Arial"/>
              <a:buNone/>
            </a:pPr>
            <a:r>
              <a:rPr lang="en-US" sz="1800"/>
              <a:t>New buildings that plan to use defend in place will be evaluated to Chapter 32 and will require 5ft width.</a:t>
            </a:r>
            <a:endParaRPr sz="1800"/>
          </a:p>
        </p:txBody>
      </p:sp>
      <p:sp>
        <p:nvSpPr>
          <p:cNvPr id="185" name="Google Shape;18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sz="1800"/>
              <a:t>The facility should have:</a:t>
            </a:r>
            <a:endParaRPr sz="1800"/>
          </a:p>
          <a:p>
            <a:pPr marL="0" lvl="0" indent="0" algn="l" rtl="0">
              <a:lnSpc>
                <a:spcPct val="100000"/>
              </a:lnSpc>
              <a:spcBef>
                <a:spcPts val="0"/>
              </a:spcBef>
              <a:spcAft>
                <a:spcPts val="0"/>
              </a:spcAft>
              <a:buClr>
                <a:schemeClr val="dk1"/>
              </a:buClr>
              <a:buSzPts val="1400"/>
              <a:buFont typeface="Arial"/>
              <a:buNone/>
            </a:pPr>
            <a:r>
              <a:rPr lang="en-US" sz="1800"/>
              <a:t>-Building plans documenting location rated walls. Wall should be inspected periodically for penetrations. Listed repairs of penetrations are necessary.</a:t>
            </a:r>
            <a:endParaRPr sz="1800"/>
          </a:p>
          <a:p>
            <a:pPr marL="0" lvl="0" indent="0" algn="l" rtl="0">
              <a:lnSpc>
                <a:spcPct val="100000"/>
              </a:lnSpc>
              <a:spcBef>
                <a:spcPts val="0"/>
              </a:spcBef>
              <a:spcAft>
                <a:spcPts val="0"/>
              </a:spcAft>
              <a:buClr>
                <a:schemeClr val="dk1"/>
              </a:buClr>
              <a:buSzPts val="1400"/>
              <a:buFont typeface="Arial"/>
              <a:buNone/>
            </a:pPr>
            <a:r>
              <a:rPr lang="en-US" sz="1800"/>
              <a:t>-Smoke and/or fire doors should be tested and maintained periodically.</a:t>
            </a:r>
            <a:endParaRPr sz="1800"/>
          </a:p>
          <a:p>
            <a:pPr marL="0" lvl="0" indent="0" algn="l" rtl="0">
              <a:lnSpc>
                <a:spcPct val="100000"/>
              </a:lnSpc>
              <a:spcBef>
                <a:spcPts val="0"/>
              </a:spcBef>
              <a:spcAft>
                <a:spcPts val="0"/>
              </a:spcAft>
              <a:buClr>
                <a:schemeClr val="dk1"/>
              </a:buClr>
              <a:buSzPts val="1400"/>
              <a:buFont typeface="Arial"/>
              <a:buNone/>
            </a:pPr>
            <a:r>
              <a:rPr lang="en-US" sz="1800"/>
              <a:t>-Furnishings and finishes should be fire resistant or treated and test per listing.</a:t>
            </a:r>
            <a:endParaRPr sz="1800"/>
          </a:p>
          <a:p>
            <a:pPr marL="0" lvl="0" indent="0" algn="l" rtl="0">
              <a:lnSpc>
                <a:spcPct val="100000"/>
              </a:lnSpc>
              <a:spcBef>
                <a:spcPts val="0"/>
              </a:spcBef>
              <a:spcAft>
                <a:spcPts val="0"/>
              </a:spcAft>
              <a:buClr>
                <a:schemeClr val="dk1"/>
              </a:buClr>
              <a:buSzPts val="1400"/>
              <a:buFont typeface="Arial"/>
              <a:buNone/>
            </a:pPr>
            <a:r>
              <a:rPr lang="en-US" sz="1800"/>
              <a:t>-Fire alarms, sprinkler systems and HVAC systems should follow the prescribe inspection testing and maintenance schedules per NFPA. Deficiencies must be corrected.</a:t>
            </a:r>
            <a:endParaRPr sz="1800"/>
          </a:p>
        </p:txBody>
      </p:sp>
      <p:sp>
        <p:nvSpPr>
          <p:cNvPr id="194" name="Google Shape;19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355600" algn="l" rtl="0">
              <a:lnSpc>
                <a:spcPct val="100000"/>
              </a:lnSpc>
              <a:spcBef>
                <a:spcPts val="0"/>
              </a:spcBef>
              <a:spcAft>
                <a:spcPts val="0"/>
              </a:spcAft>
              <a:buSzPts val="2000"/>
              <a:buChar char="-"/>
            </a:pPr>
            <a:r>
              <a:rPr lang="en-US" sz="1800"/>
              <a:t>Explain rationale for excluding 13R and 13D systems</a:t>
            </a:r>
            <a:endParaRPr sz="1800"/>
          </a:p>
          <a:p>
            <a:pPr marL="457200" lvl="0" indent="-342900" algn="l" rtl="0">
              <a:spcBef>
                <a:spcPts val="0"/>
              </a:spcBef>
              <a:spcAft>
                <a:spcPts val="0"/>
              </a:spcAft>
              <a:buSzPts val="1800"/>
              <a:buChar char="-"/>
            </a:pPr>
            <a:r>
              <a:rPr lang="en-US" sz="1800"/>
              <a:t>Explain high-level basics of the acceptable suppression system</a:t>
            </a:r>
            <a:endParaRPr sz="1800"/>
          </a:p>
          <a:p>
            <a:pPr marL="457200" lvl="0" indent="-355600" algn="l" rtl="0">
              <a:lnSpc>
                <a:spcPct val="100000"/>
              </a:lnSpc>
              <a:spcBef>
                <a:spcPts val="0"/>
              </a:spcBef>
              <a:spcAft>
                <a:spcPts val="0"/>
              </a:spcAft>
              <a:buSzPts val="2000"/>
              <a:buChar char="-"/>
            </a:pPr>
            <a:r>
              <a:rPr lang="en-US" sz="1800"/>
              <a:t>Explain rationale for required the supervision</a:t>
            </a:r>
            <a:endParaRPr sz="1800"/>
          </a:p>
          <a:p>
            <a:pPr marL="457200" lvl="0" indent="-342900" algn="l" rtl="0">
              <a:lnSpc>
                <a:spcPct val="100000"/>
              </a:lnSpc>
              <a:spcBef>
                <a:spcPts val="0"/>
              </a:spcBef>
              <a:spcAft>
                <a:spcPts val="0"/>
              </a:spcAft>
              <a:buSzPts val="1800"/>
              <a:buChar char="-"/>
            </a:pPr>
            <a:r>
              <a:rPr lang="en-US" sz="1800"/>
              <a:t>How a facility can know if they have zoned water flow that matches the building fire plans</a:t>
            </a:r>
            <a:endParaRPr sz="1800"/>
          </a:p>
          <a:p>
            <a:pPr marL="0" lvl="0" indent="0" algn="l" rtl="0">
              <a:lnSpc>
                <a:spcPct val="100000"/>
              </a:lnSpc>
              <a:spcBef>
                <a:spcPts val="0"/>
              </a:spcBef>
              <a:spcAft>
                <a:spcPts val="0"/>
              </a:spcAft>
              <a:buNone/>
            </a:pPr>
            <a:endParaRPr sz="1800"/>
          </a:p>
          <a:p>
            <a:pPr marL="0" lvl="0" indent="0" algn="l" rtl="0">
              <a:lnSpc>
                <a:spcPct val="100000"/>
              </a:lnSpc>
              <a:spcBef>
                <a:spcPts val="0"/>
              </a:spcBef>
              <a:spcAft>
                <a:spcPts val="0"/>
              </a:spcAft>
              <a:buClr>
                <a:schemeClr val="dk1"/>
              </a:buClr>
              <a:buSzPts val="1400"/>
              <a:buFont typeface="Arial"/>
              <a:buNone/>
            </a:pPr>
            <a:endParaRPr/>
          </a:p>
        </p:txBody>
      </p:sp>
      <p:sp>
        <p:nvSpPr>
          <p:cNvPr id="203" name="Google Shape;20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3f253585232_0_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sz="1800"/>
              <a:t>-Define pathway survivability (</a:t>
            </a:r>
            <a:r>
              <a:rPr lang="en-US" sz="1800">
                <a:solidFill>
                  <a:srgbClr val="0000FF"/>
                </a:solidFill>
                <a:latin typeface="Roboto"/>
                <a:ea typeface="Roboto"/>
                <a:cs typeface="Roboto"/>
                <a:sym typeface="Roboto"/>
              </a:rPr>
              <a:t>The ability of any conductor, optic fiber, radio carrier, or other means for transmitting system information to remain operational during fire conditions</a:t>
            </a:r>
            <a:r>
              <a:rPr lang="en-US" sz="1700"/>
              <a:t>)</a:t>
            </a:r>
            <a:endParaRPr sz="1700"/>
          </a:p>
          <a:p>
            <a:pPr marL="0" lvl="0" indent="0" algn="l" rtl="0">
              <a:lnSpc>
                <a:spcPct val="100000"/>
              </a:lnSpc>
              <a:spcBef>
                <a:spcPts val="0"/>
              </a:spcBef>
              <a:spcAft>
                <a:spcPts val="0"/>
              </a:spcAft>
              <a:buClr>
                <a:schemeClr val="dk1"/>
              </a:buClr>
              <a:buSzPts val="1400"/>
              <a:buFont typeface="Arial"/>
              <a:buNone/>
            </a:pPr>
            <a:r>
              <a:rPr lang="en-US" sz="1700"/>
              <a:t>-Explain purpose of requiring pathway survivability. (</a:t>
            </a:r>
            <a:r>
              <a:rPr lang="en-US" sz="1700">
                <a:solidFill>
                  <a:srgbClr val="0000FF"/>
                </a:solidFill>
              </a:rPr>
              <a:t>You are keeping vulnerable humans in a building on fire. Information about the fire and communication for first responders and occupants must be sustained.</a:t>
            </a:r>
            <a:r>
              <a:rPr lang="en-US" sz="1700"/>
              <a:t>)</a:t>
            </a:r>
            <a:endParaRPr sz="1700"/>
          </a:p>
          <a:p>
            <a:pPr marL="0" lvl="0" indent="0" algn="l" rtl="0">
              <a:lnSpc>
                <a:spcPct val="100000"/>
              </a:lnSpc>
              <a:spcBef>
                <a:spcPts val="0"/>
              </a:spcBef>
              <a:spcAft>
                <a:spcPts val="0"/>
              </a:spcAft>
              <a:buClr>
                <a:schemeClr val="dk1"/>
              </a:buClr>
              <a:buSzPts val="1400"/>
              <a:buFont typeface="Arial"/>
              <a:buNone/>
            </a:pPr>
            <a:endParaRPr sz="1700"/>
          </a:p>
          <a:p>
            <a:pPr marL="0" lvl="0" indent="0" algn="l" rtl="0">
              <a:lnSpc>
                <a:spcPct val="100000"/>
              </a:lnSpc>
              <a:spcBef>
                <a:spcPts val="0"/>
              </a:spcBef>
              <a:spcAft>
                <a:spcPts val="0"/>
              </a:spcAft>
              <a:buClr>
                <a:schemeClr val="dk1"/>
              </a:buClr>
              <a:buSzPts val="1400"/>
              <a:buFont typeface="Arial"/>
              <a:buNone/>
            </a:pPr>
            <a:endParaRPr sz="1100"/>
          </a:p>
          <a:p>
            <a:pPr marL="0" lvl="0" indent="0" algn="l" rtl="0">
              <a:lnSpc>
                <a:spcPct val="100000"/>
              </a:lnSpc>
              <a:spcBef>
                <a:spcPts val="0"/>
              </a:spcBef>
              <a:spcAft>
                <a:spcPts val="0"/>
              </a:spcAft>
              <a:buClr>
                <a:schemeClr val="dk1"/>
              </a:buClr>
              <a:buSzPts val="1400"/>
              <a:buFont typeface="Arial"/>
              <a:buNone/>
            </a:pPr>
            <a:endParaRPr sz="1100"/>
          </a:p>
        </p:txBody>
      </p:sp>
      <p:sp>
        <p:nvSpPr>
          <p:cNvPr id="212" name="Google Shape;212;g3f253585232_0_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3f75f1a2043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sz="1900"/>
              <a:t>-Explain required transmission capabilities </a:t>
            </a:r>
            <a:endParaRPr sz="1800"/>
          </a:p>
          <a:p>
            <a:pPr marL="0" lvl="0" indent="457200" algn="l" rtl="0">
              <a:lnSpc>
                <a:spcPct val="100000"/>
              </a:lnSpc>
              <a:spcBef>
                <a:spcPts val="0"/>
              </a:spcBef>
              <a:spcAft>
                <a:spcPts val="0"/>
              </a:spcAft>
              <a:buClr>
                <a:schemeClr val="dk1"/>
              </a:buClr>
              <a:buSzPts val="1400"/>
              <a:buFont typeface="Arial"/>
              <a:buNone/>
            </a:pPr>
            <a:r>
              <a:rPr lang="en-US" sz="1800"/>
              <a:t>-Voice instructions must be available to select zone, zones and all zones</a:t>
            </a:r>
            <a:endParaRPr sz="1800"/>
          </a:p>
          <a:p>
            <a:pPr marL="0" lvl="0" indent="457200" algn="l" rtl="0">
              <a:lnSpc>
                <a:spcPct val="100000"/>
              </a:lnSpc>
              <a:spcBef>
                <a:spcPts val="0"/>
              </a:spcBef>
              <a:spcAft>
                <a:spcPts val="0"/>
              </a:spcAft>
              <a:buClr>
                <a:schemeClr val="dk1"/>
              </a:buClr>
              <a:buSzPts val="1400"/>
              <a:buFont typeface="Arial"/>
              <a:buNone/>
            </a:pPr>
            <a:r>
              <a:rPr lang="en-US" sz="1800"/>
              <a:t>-Voice message must begin and end with an alert tone of 1-3 seconds duration</a:t>
            </a:r>
            <a:endParaRPr sz="1800"/>
          </a:p>
          <a:p>
            <a:pPr marL="0" lvl="0" indent="457200" algn="l" rtl="0">
              <a:lnSpc>
                <a:spcPct val="100000"/>
              </a:lnSpc>
              <a:spcBef>
                <a:spcPts val="0"/>
              </a:spcBef>
              <a:spcAft>
                <a:spcPts val="0"/>
              </a:spcAft>
              <a:buClr>
                <a:schemeClr val="dk1"/>
              </a:buClr>
              <a:buSzPts val="1400"/>
              <a:buFont typeface="Arial"/>
              <a:buNone/>
            </a:pPr>
            <a:r>
              <a:rPr lang="en-US" sz="1800"/>
              <a:t>-Alert tone and messages must be repeated at least 3 times in the fire-affected zone to direct occupants to safety</a:t>
            </a:r>
            <a:endParaRPr sz="1800"/>
          </a:p>
          <a:p>
            <a:pPr marL="0" lvl="0" indent="0" algn="l" rtl="0">
              <a:lnSpc>
                <a:spcPct val="100000"/>
              </a:lnSpc>
              <a:spcBef>
                <a:spcPts val="0"/>
              </a:spcBef>
              <a:spcAft>
                <a:spcPts val="0"/>
              </a:spcAft>
              <a:buClr>
                <a:schemeClr val="dk1"/>
              </a:buClr>
              <a:buSzPts val="1400"/>
              <a:buFont typeface="Arial"/>
              <a:buNone/>
            </a:pPr>
            <a:r>
              <a:rPr lang="en-US" sz="1800"/>
              <a:t>-Stairwell speakers where provided are zone separately for manual paging only</a:t>
            </a:r>
            <a:endParaRPr sz="1800"/>
          </a:p>
          <a:p>
            <a:pPr marL="0" lvl="0" indent="0" algn="l" rtl="0">
              <a:lnSpc>
                <a:spcPct val="100000"/>
              </a:lnSpc>
              <a:spcBef>
                <a:spcPts val="0"/>
              </a:spcBef>
              <a:spcAft>
                <a:spcPts val="0"/>
              </a:spcAft>
              <a:buClr>
                <a:schemeClr val="dk1"/>
              </a:buClr>
              <a:buSzPts val="1400"/>
              <a:buFont typeface="Arial"/>
              <a:buNone/>
            </a:pPr>
            <a:endParaRPr sz="1100"/>
          </a:p>
          <a:p>
            <a:pPr marL="0" lvl="0" indent="0" algn="l" rtl="0">
              <a:lnSpc>
                <a:spcPct val="100000"/>
              </a:lnSpc>
              <a:spcBef>
                <a:spcPts val="0"/>
              </a:spcBef>
              <a:spcAft>
                <a:spcPts val="0"/>
              </a:spcAft>
              <a:buClr>
                <a:schemeClr val="dk1"/>
              </a:buClr>
              <a:buSzPts val="1400"/>
              <a:buFont typeface="Arial"/>
              <a:buNone/>
            </a:pPr>
            <a:endParaRPr sz="1100"/>
          </a:p>
          <a:p>
            <a:pPr marL="0" lvl="0" indent="0" algn="l" rtl="0">
              <a:lnSpc>
                <a:spcPct val="100000"/>
              </a:lnSpc>
              <a:spcBef>
                <a:spcPts val="0"/>
              </a:spcBef>
              <a:spcAft>
                <a:spcPts val="0"/>
              </a:spcAft>
              <a:buClr>
                <a:schemeClr val="dk1"/>
              </a:buClr>
              <a:buSzPts val="1400"/>
              <a:buFont typeface="Arial"/>
              <a:buNone/>
            </a:pPr>
            <a:endParaRPr sz="1100"/>
          </a:p>
        </p:txBody>
      </p:sp>
      <p:sp>
        <p:nvSpPr>
          <p:cNvPr id="221" name="Google Shape;221;g3f75f1a2043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3f253585232_0_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sz="1700" dirty="0"/>
              <a:t>(</a:t>
            </a:r>
            <a:r>
              <a:rPr lang="en-US" dirty="0"/>
              <a:t>Bryan</a:t>
            </a:r>
            <a:r>
              <a:rPr lang="en-US" sz="1700" dirty="0"/>
              <a:t>)</a:t>
            </a:r>
            <a:endParaRPr sz="1700" dirty="0"/>
          </a:p>
          <a:p>
            <a:pPr marL="0" lvl="0" indent="0" algn="l" rtl="0">
              <a:lnSpc>
                <a:spcPct val="100000"/>
              </a:lnSpc>
              <a:spcBef>
                <a:spcPts val="0"/>
              </a:spcBef>
              <a:spcAft>
                <a:spcPts val="0"/>
              </a:spcAft>
              <a:buClr>
                <a:schemeClr val="dk1"/>
              </a:buClr>
              <a:buSzPts val="1400"/>
              <a:buFont typeface="Arial"/>
              <a:buNone/>
            </a:pPr>
            <a:r>
              <a:rPr lang="en-US" sz="1700" dirty="0"/>
              <a:t>Time allowed for this presentation does not offer opportunity for in-depth consideration of this topic.</a:t>
            </a:r>
            <a:endParaRPr sz="1700" dirty="0"/>
          </a:p>
          <a:p>
            <a:pPr marL="0" lvl="0" indent="0" algn="l" rtl="0">
              <a:lnSpc>
                <a:spcPct val="100000"/>
              </a:lnSpc>
              <a:spcBef>
                <a:spcPts val="0"/>
              </a:spcBef>
              <a:spcAft>
                <a:spcPts val="0"/>
              </a:spcAft>
              <a:buClr>
                <a:schemeClr val="dk1"/>
              </a:buClr>
              <a:buSzPts val="1400"/>
              <a:buFont typeface="Arial"/>
              <a:buNone/>
            </a:pPr>
            <a:r>
              <a:rPr lang="en-US" sz="1700" dirty="0"/>
              <a:t>-The plan must address required components in 32.7 and 18.7.</a:t>
            </a:r>
            <a:endParaRPr sz="1700" dirty="0"/>
          </a:p>
          <a:p>
            <a:pPr marL="0" lvl="0" indent="0" algn="l" rtl="0">
              <a:lnSpc>
                <a:spcPct val="100000"/>
              </a:lnSpc>
              <a:spcBef>
                <a:spcPts val="0"/>
              </a:spcBef>
              <a:spcAft>
                <a:spcPts val="0"/>
              </a:spcAft>
              <a:buClr>
                <a:schemeClr val="dk1"/>
              </a:buClr>
              <a:buSzPts val="1400"/>
              <a:buFont typeface="Arial"/>
              <a:buNone/>
            </a:pPr>
            <a:r>
              <a:rPr lang="en-US" sz="1700" dirty="0"/>
              <a:t>-The plan must address the staff role in fire containment. (close doors to affected area)</a:t>
            </a:r>
            <a:endParaRPr sz="1700" dirty="0"/>
          </a:p>
          <a:p>
            <a:pPr marL="0" lvl="0" indent="0" algn="l" rtl="0">
              <a:lnSpc>
                <a:spcPct val="100000"/>
              </a:lnSpc>
              <a:spcBef>
                <a:spcPts val="0"/>
              </a:spcBef>
              <a:spcAft>
                <a:spcPts val="0"/>
              </a:spcAft>
              <a:buClr>
                <a:schemeClr val="dk1"/>
              </a:buClr>
              <a:buSzPts val="1400"/>
              <a:buFont typeface="Arial"/>
              <a:buNone/>
            </a:pPr>
            <a:r>
              <a:rPr lang="en-US" sz="1700" dirty="0"/>
              <a:t>-The plan must direct staff when and how to relocate residents within the building</a:t>
            </a:r>
            <a:endParaRPr sz="1700" dirty="0"/>
          </a:p>
          <a:p>
            <a:pPr marL="0" lvl="0" indent="0" algn="l" rtl="0">
              <a:lnSpc>
                <a:spcPct val="100000"/>
              </a:lnSpc>
              <a:spcBef>
                <a:spcPts val="0"/>
              </a:spcBef>
              <a:spcAft>
                <a:spcPts val="0"/>
              </a:spcAft>
              <a:buClr>
                <a:schemeClr val="dk1"/>
              </a:buClr>
              <a:buSzPts val="1400"/>
              <a:buFont typeface="Arial"/>
              <a:buNone/>
            </a:pPr>
            <a:r>
              <a:rPr lang="en-US" sz="1700" dirty="0"/>
              <a:t>-The plan must inform staff of location and methods required to relocate residents with special needs </a:t>
            </a:r>
            <a:endParaRPr sz="1700" dirty="0"/>
          </a:p>
          <a:p>
            <a:pPr marL="0" lvl="0" indent="0" algn="l" rtl="0">
              <a:lnSpc>
                <a:spcPct val="100000"/>
              </a:lnSpc>
              <a:spcBef>
                <a:spcPts val="0"/>
              </a:spcBef>
              <a:spcAft>
                <a:spcPts val="0"/>
              </a:spcAft>
              <a:buClr>
                <a:schemeClr val="dk1"/>
              </a:buClr>
              <a:buSzPts val="1400"/>
              <a:buFont typeface="Arial"/>
              <a:buNone/>
            </a:pPr>
            <a:r>
              <a:rPr lang="en-US" sz="1700" dirty="0"/>
              <a:t>(</a:t>
            </a:r>
            <a:r>
              <a:rPr lang="en-US" sz="1700" dirty="0">
                <a:solidFill>
                  <a:srgbClr val="0000FF"/>
                </a:solidFill>
              </a:rPr>
              <a:t>Ask what might be needed if the facility admits residents that use mechanical lifts or two-person assist for transfers</a:t>
            </a:r>
            <a:r>
              <a:rPr lang="en-US" sz="1700" dirty="0"/>
              <a:t>)</a:t>
            </a:r>
            <a:endParaRPr sz="1700" dirty="0"/>
          </a:p>
          <a:p>
            <a:pPr marL="0" lvl="0" indent="0" algn="l" rtl="0">
              <a:lnSpc>
                <a:spcPct val="100000"/>
              </a:lnSpc>
              <a:spcBef>
                <a:spcPts val="0"/>
              </a:spcBef>
              <a:spcAft>
                <a:spcPts val="0"/>
              </a:spcAft>
              <a:buClr>
                <a:schemeClr val="dk1"/>
              </a:buClr>
              <a:buSzPts val="1400"/>
              <a:buFont typeface="Arial"/>
              <a:buNone/>
            </a:pPr>
            <a:r>
              <a:rPr lang="en-US" sz="1700" dirty="0"/>
              <a:t>-The plan should identify sufficient staff to assist residents based on the characteristics of residents (Think specific Resident Rating Sheets and building score)</a:t>
            </a:r>
            <a:endParaRPr sz="1700" dirty="0"/>
          </a:p>
          <a:p>
            <a:pPr marL="0" lvl="0" indent="0" algn="l" rtl="0">
              <a:lnSpc>
                <a:spcPct val="100000"/>
              </a:lnSpc>
              <a:spcBef>
                <a:spcPts val="0"/>
              </a:spcBef>
              <a:spcAft>
                <a:spcPts val="0"/>
              </a:spcAft>
              <a:buClr>
                <a:schemeClr val="dk1"/>
              </a:buClr>
              <a:buSzPts val="1400"/>
              <a:buFont typeface="Arial"/>
              <a:buNone/>
            </a:pPr>
            <a:r>
              <a:rPr lang="en-US" sz="1700" dirty="0"/>
              <a:t>-Assembly point for evacuation identified</a:t>
            </a:r>
            <a:endParaRPr sz="1700" dirty="0"/>
          </a:p>
        </p:txBody>
      </p:sp>
      <p:sp>
        <p:nvSpPr>
          <p:cNvPr id="230" name="Google Shape;230;g3f253585232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3f253585232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sz="2000"/>
              <a:t>In a Large RBC staff training must:</a:t>
            </a:r>
            <a:endParaRPr sz="2000"/>
          </a:p>
          <a:p>
            <a:pPr marL="0" lvl="0" indent="0" algn="l" rtl="0">
              <a:lnSpc>
                <a:spcPct val="100000"/>
              </a:lnSpc>
              <a:spcBef>
                <a:spcPts val="0"/>
              </a:spcBef>
              <a:spcAft>
                <a:spcPts val="0"/>
              </a:spcAft>
              <a:buClr>
                <a:schemeClr val="dk1"/>
              </a:buClr>
              <a:buSzPts val="1400"/>
              <a:buFont typeface="Arial"/>
              <a:buNone/>
            </a:pPr>
            <a:r>
              <a:rPr lang="en-US" sz="2000"/>
              <a:t>-Inform staff of the location and assistance requirements for those residents who can not independently follow alarm instructions. Training must be updated as resident needs change or as new residents with special needs are admitted. At hire and annual training is insufficient.</a:t>
            </a:r>
            <a:endParaRPr sz="2000"/>
          </a:p>
          <a:p>
            <a:pPr marL="0" lvl="0" indent="0" algn="l" rtl="0">
              <a:lnSpc>
                <a:spcPct val="100000"/>
              </a:lnSpc>
              <a:spcBef>
                <a:spcPts val="0"/>
              </a:spcBef>
              <a:spcAft>
                <a:spcPts val="0"/>
              </a:spcAft>
              <a:buClr>
                <a:schemeClr val="dk1"/>
              </a:buClr>
              <a:buSzPts val="1400"/>
              <a:buFont typeface="Arial"/>
              <a:buNone/>
            </a:pPr>
            <a:r>
              <a:rPr lang="en-US" sz="2000"/>
              <a:t>-Training must be updated as resident conditions change</a:t>
            </a:r>
            <a:endParaRPr sz="2000"/>
          </a:p>
          <a:p>
            <a:pPr marL="0" lvl="0" indent="0" algn="l" rtl="0">
              <a:lnSpc>
                <a:spcPct val="100000"/>
              </a:lnSpc>
              <a:spcBef>
                <a:spcPts val="0"/>
              </a:spcBef>
              <a:spcAft>
                <a:spcPts val="0"/>
              </a:spcAft>
              <a:buClr>
                <a:schemeClr val="dk1"/>
              </a:buClr>
              <a:buSzPts val="1400"/>
              <a:buFont typeface="Arial"/>
              <a:buNone/>
            </a:pPr>
            <a:r>
              <a:rPr lang="en-US" sz="2000"/>
              <a:t>-Staff know relocation routes and exit routes for each smoke compartment</a:t>
            </a:r>
            <a:endParaRPr sz="2000"/>
          </a:p>
        </p:txBody>
      </p:sp>
      <p:sp>
        <p:nvSpPr>
          <p:cNvPr id="239" name="Google Shape;239;g3f253585232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3f253585232_0_4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sz="1800"/>
              <a:t>All facilities using defend in place meet specified drill requirements. Defend in place facilities must:</a:t>
            </a:r>
            <a:endParaRPr sz="1800"/>
          </a:p>
          <a:p>
            <a:pPr marL="0" lvl="0" indent="0" algn="l" rtl="0">
              <a:lnSpc>
                <a:spcPct val="100000"/>
              </a:lnSpc>
              <a:spcBef>
                <a:spcPts val="0"/>
              </a:spcBef>
              <a:spcAft>
                <a:spcPts val="0"/>
              </a:spcAft>
              <a:buClr>
                <a:schemeClr val="dk1"/>
              </a:buClr>
              <a:buSzPts val="1400"/>
              <a:buFont typeface="Arial"/>
              <a:buNone/>
            </a:pPr>
            <a:r>
              <a:rPr lang="en-US" sz="1800"/>
              <a:t>-Complete monthly drills (impractical/unable residents exempt) on various shifts with various fire scenarios</a:t>
            </a:r>
            <a:endParaRPr sz="1800"/>
          </a:p>
          <a:p>
            <a:pPr marL="0" lvl="0" indent="0" algn="l" rtl="0">
              <a:lnSpc>
                <a:spcPct val="100000"/>
              </a:lnSpc>
              <a:spcBef>
                <a:spcPts val="0"/>
              </a:spcBef>
              <a:spcAft>
                <a:spcPts val="0"/>
              </a:spcAft>
              <a:buClr>
                <a:schemeClr val="dk1"/>
              </a:buClr>
              <a:buSzPts val="1400"/>
              <a:buFont typeface="Arial"/>
              <a:buNone/>
            </a:pPr>
            <a:r>
              <a:rPr lang="en-US" sz="1800"/>
              <a:t>-Develop and maintain emergency plans directing staff how to relocate and evacuate residents to an assembly point</a:t>
            </a:r>
            <a:endParaRPr sz="1800"/>
          </a:p>
          <a:p>
            <a:pPr marL="0" lvl="0" indent="0" algn="l" rtl="0">
              <a:lnSpc>
                <a:spcPct val="100000"/>
              </a:lnSpc>
              <a:spcBef>
                <a:spcPts val="0"/>
              </a:spcBef>
              <a:spcAft>
                <a:spcPts val="0"/>
              </a:spcAft>
              <a:buClr>
                <a:schemeClr val="dk1"/>
              </a:buClr>
              <a:buSzPts val="1400"/>
              <a:buFont typeface="Arial"/>
              <a:buNone/>
            </a:pPr>
            <a:r>
              <a:rPr lang="en-US" sz="1800"/>
              <a:t>-Direct staff how contain fire following emergency plan </a:t>
            </a:r>
            <a:endParaRPr sz="1800"/>
          </a:p>
        </p:txBody>
      </p:sp>
      <p:sp>
        <p:nvSpPr>
          <p:cNvPr id="248" name="Google Shape;248;g3f253585232_0_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3f253585232_0_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sz="1800"/>
              <a:t>Residents must receive training on how to respond when the fire is and is not in their smoke compartment. This means an education tailored each resident.</a:t>
            </a:r>
            <a:endParaRPr sz="1800"/>
          </a:p>
          <a:p>
            <a:pPr marL="0" lvl="0" indent="0" algn="l" rtl="0">
              <a:lnSpc>
                <a:spcPct val="100000"/>
              </a:lnSpc>
              <a:spcBef>
                <a:spcPts val="0"/>
              </a:spcBef>
              <a:spcAft>
                <a:spcPts val="0"/>
              </a:spcAft>
              <a:buClr>
                <a:schemeClr val="dk1"/>
              </a:buClr>
              <a:buSzPts val="1400"/>
              <a:buFont typeface="Arial"/>
              <a:buNone/>
            </a:pPr>
            <a:r>
              <a:rPr lang="en-US" sz="1800"/>
              <a:t>They should know what to do if their usual egress path is obstructed. </a:t>
            </a:r>
            <a:endParaRPr sz="1800"/>
          </a:p>
          <a:p>
            <a:pPr marL="0" lvl="0" indent="0" algn="l" rtl="0">
              <a:lnSpc>
                <a:spcPct val="100000"/>
              </a:lnSpc>
              <a:spcBef>
                <a:spcPts val="0"/>
              </a:spcBef>
              <a:spcAft>
                <a:spcPts val="0"/>
              </a:spcAft>
              <a:buClr>
                <a:schemeClr val="dk1"/>
              </a:buClr>
              <a:buSzPts val="1400"/>
              <a:buFont typeface="Arial"/>
              <a:buNone/>
            </a:pPr>
            <a:r>
              <a:rPr lang="en-US" sz="1800"/>
              <a:t>Those who are able must be taught how to help others when safe to do so.</a:t>
            </a:r>
            <a:endParaRPr sz="1800"/>
          </a:p>
          <a:p>
            <a:pPr marL="0" lvl="0" indent="0" algn="l" rtl="0">
              <a:lnSpc>
                <a:spcPct val="100000"/>
              </a:lnSpc>
              <a:spcBef>
                <a:spcPts val="0"/>
              </a:spcBef>
              <a:spcAft>
                <a:spcPts val="0"/>
              </a:spcAft>
              <a:buClr>
                <a:schemeClr val="dk1"/>
              </a:buClr>
              <a:buSzPts val="1400"/>
              <a:buFont typeface="Arial"/>
              <a:buNone/>
            </a:pPr>
            <a:r>
              <a:rPr lang="en-US" sz="1800"/>
              <a:t>If your facility offers or operates a rehabilitation/habilitation program, it must include fire prevention and actions to taken in the event of a fire.</a:t>
            </a:r>
            <a:endParaRPr sz="1800"/>
          </a:p>
        </p:txBody>
      </p:sp>
      <p:sp>
        <p:nvSpPr>
          <p:cNvPr id="257" name="Google Shape;257;g3f253585232_0_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3f581e9bfa4_0_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sz="1600" dirty="0"/>
              <a:t>Total concept includes Fire Prevention</a:t>
            </a:r>
            <a:endParaRPr sz="1600" dirty="0"/>
          </a:p>
          <a:p>
            <a:pPr marL="0" lvl="0" indent="0" algn="l" rtl="0">
              <a:lnSpc>
                <a:spcPct val="100000"/>
              </a:lnSpc>
              <a:spcBef>
                <a:spcPts val="0"/>
              </a:spcBef>
              <a:spcAft>
                <a:spcPts val="0"/>
              </a:spcAft>
              <a:buClr>
                <a:schemeClr val="dk1"/>
              </a:buClr>
              <a:buSzPts val="1400"/>
              <a:buFont typeface="Arial"/>
              <a:buNone/>
            </a:pPr>
            <a:r>
              <a:rPr lang="en-US" sz="1600" dirty="0"/>
              <a:t>-Safety rounds focusing on the highest risk areas. Per NFIRS Facility fires start involve cooking (71.3%), electrical appliances/heating/electrical malfunction (9.5%)</a:t>
            </a:r>
            <a:endParaRPr sz="1600" dirty="0"/>
          </a:p>
          <a:p>
            <a:pPr marL="0" lvl="0" indent="0" algn="l" rtl="0">
              <a:lnSpc>
                <a:spcPct val="100000"/>
              </a:lnSpc>
              <a:spcBef>
                <a:spcPts val="0"/>
              </a:spcBef>
              <a:spcAft>
                <a:spcPts val="0"/>
              </a:spcAft>
              <a:buClr>
                <a:schemeClr val="dk1"/>
              </a:buClr>
              <a:buSzPts val="1400"/>
              <a:buFont typeface="Arial"/>
              <a:buNone/>
            </a:pPr>
            <a:r>
              <a:rPr lang="en-US" sz="1600" dirty="0"/>
              <a:t>-Be attentive to high-risk storage and oxygen use</a:t>
            </a:r>
            <a:endParaRPr sz="1600" dirty="0"/>
          </a:p>
          <a:p>
            <a:pPr marL="0" lvl="0" indent="0" algn="l" rtl="0">
              <a:lnSpc>
                <a:spcPct val="100000"/>
              </a:lnSpc>
              <a:spcBef>
                <a:spcPts val="0"/>
              </a:spcBef>
              <a:spcAft>
                <a:spcPts val="0"/>
              </a:spcAft>
              <a:buClr>
                <a:schemeClr val="dk1"/>
              </a:buClr>
              <a:buSzPts val="1400"/>
              <a:buFont typeface="Arial"/>
              <a:buNone/>
            </a:pPr>
            <a:r>
              <a:rPr lang="en-US" sz="1600" dirty="0"/>
              <a:t>-Consider ways to improve safety with high-risk activities like smoking and cooking</a:t>
            </a:r>
            <a:endParaRPr sz="1600" dirty="0"/>
          </a:p>
          <a:p>
            <a:pPr marL="0" lvl="0" indent="0" algn="l" rtl="0">
              <a:lnSpc>
                <a:spcPct val="100000"/>
              </a:lnSpc>
              <a:spcBef>
                <a:spcPts val="0"/>
              </a:spcBef>
              <a:spcAft>
                <a:spcPts val="0"/>
              </a:spcAft>
              <a:buClr>
                <a:schemeClr val="dk1"/>
              </a:buClr>
              <a:buSzPts val="1400"/>
              <a:buFont typeface="Arial"/>
              <a:buNone/>
            </a:pPr>
            <a:r>
              <a:rPr lang="en-US" sz="1600" dirty="0"/>
              <a:t>-Consider developing mechanism for reporting concerns in malfunctioning  devices or other items that present a fire risk</a:t>
            </a:r>
            <a:endParaRPr sz="1600" dirty="0"/>
          </a:p>
          <a:p>
            <a:pPr marL="0" lvl="0" indent="0" algn="l" rtl="0">
              <a:lnSpc>
                <a:spcPct val="100000"/>
              </a:lnSpc>
              <a:spcBef>
                <a:spcPts val="0"/>
              </a:spcBef>
              <a:spcAft>
                <a:spcPts val="0"/>
              </a:spcAft>
              <a:buClr>
                <a:schemeClr val="dk1"/>
              </a:buClr>
              <a:buSzPts val="1400"/>
              <a:buFont typeface="Arial"/>
              <a:buNone/>
            </a:pPr>
            <a:r>
              <a:rPr lang="en-US" sz="1600" dirty="0"/>
              <a:t>-Education for staff on when to report problems that can lead to fire (space heaters, extension cords/plug extenders, malfunctioning devices, residents smoking in rooms, natural gas odor)</a:t>
            </a:r>
            <a:endParaRPr sz="1600" dirty="0"/>
          </a:p>
          <a:p>
            <a:pPr marL="0" lvl="0" indent="0" algn="l" rtl="0">
              <a:lnSpc>
                <a:spcPct val="100000"/>
              </a:lnSpc>
              <a:spcBef>
                <a:spcPts val="0"/>
              </a:spcBef>
              <a:spcAft>
                <a:spcPts val="0"/>
              </a:spcAft>
              <a:buClr>
                <a:schemeClr val="dk1"/>
              </a:buClr>
              <a:buSzPts val="1400"/>
              <a:buFont typeface="Arial"/>
              <a:buNone/>
            </a:pPr>
            <a:r>
              <a:rPr lang="en-US" sz="1600" dirty="0"/>
              <a:t>-Education for residents on how they can keep the community safe</a:t>
            </a:r>
            <a:endParaRPr sz="1600" dirty="0"/>
          </a:p>
        </p:txBody>
      </p:sp>
      <p:sp>
        <p:nvSpPr>
          <p:cNvPr id="266" name="Google Shape;266;g3f581e9bfa4_0_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sz="1700"/>
              <a:t>DFPC will require jurisdictional consensus to approve DIP in any large ALR.</a:t>
            </a:r>
            <a:endParaRPr sz="1700"/>
          </a:p>
          <a:p>
            <a:pPr marL="0" lvl="0" indent="0" algn="l" rtl="0">
              <a:lnSpc>
                <a:spcPct val="100000"/>
              </a:lnSpc>
              <a:spcBef>
                <a:spcPts val="0"/>
              </a:spcBef>
              <a:spcAft>
                <a:spcPts val="0"/>
              </a:spcAft>
              <a:buClr>
                <a:schemeClr val="dk1"/>
              </a:buClr>
              <a:buSzPts val="1400"/>
              <a:buFont typeface="Arial"/>
              <a:buNone/>
            </a:pPr>
            <a:r>
              <a:rPr lang="en-US" sz="1700"/>
              <a:t>We are not the responding agency.</a:t>
            </a:r>
            <a:endParaRPr sz="1700"/>
          </a:p>
          <a:p>
            <a:pPr marL="0" lvl="0" indent="0" algn="l" rtl="0">
              <a:lnSpc>
                <a:spcPct val="100000"/>
              </a:lnSpc>
              <a:spcBef>
                <a:spcPts val="0"/>
              </a:spcBef>
              <a:spcAft>
                <a:spcPts val="0"/>
              </a:spcAft>
              <a:buClr>
                <a:schemeClr val="dk1"/>
              </a:buClr>
              <a:buSzPts val="1400"/>
              <a:buFont typeface="Arial"/>
              <a:buNone/>
            </a:pPr>
            <a:endParaRPr sz="1700"/>
          </a:p>
          <a:p>
            <a:pPr marL="0" lvl="0" indent="0" algn="l" rtl="0">
              <a:lnSpc>
                <a:spcPct val="100000"/>
              </a:lnSpc>
              <a:spcBef>
                <a:spcPts val="0"/>
              </a:spcBef>
              <a:spcAft>
                <a:spcPts val="0"/>
              </a:spcAft>
              <a:buClr>
                <a:schemeClr val="dk1"/>
              </a:buClr>
              <a:buSzPts val="1400"/>
              <a:buFont typeface="Arial"/>
              <a:buNone/>
            </a:pPr>
            <a:r>
              <a:rPr lang="en-US" sz="1700"/>
              <a:t>We work with your local jurisdiction to understand what DFPC will review and verify for defend in place.</a:t>
            </a:r>
            <a:endParaRPr sz="1700"/>
          </a:p>
        </p:txBody>
      </p:sp>
      <p:sp>
        <p:nvSpPr>
          <p:cNvPr id="275" name="Google Shape;27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3f581e9bfa4_0_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sz="1800"/>
              <a:t>DIP approval will be obtained through the same process as a typical permit.</a:t>
            </a:r>
            <a:endParaRPr sz="1800"/>
          </a:p>
          <a:p>
            <a:pPr marL="0" lvl="0" indent="0" algn="l" rtl="0">
              <a:lnSpc>
                <a:spcPct val="100000"/>
              </a:lnSpc>
              <a:spcBef>
                <a:spcPts val="0"/>
              </a:spcBef>
              <a:spcAft>
                <a:spcPts val="0"/>
              </a:spcAft>
              <a:buClr>
                <a:schemeClr val="dk1"/>
              </a:buClr>
              <a:buSzPts val="1400"/>
              <a:buFont typeface="Arial"/>
              <a:buNone/>
            </a:pPr>
            <a:r>
              <a:rPr lang="en-US" sz="1800"/>
              <a:t>Providers will need a analysis from a credentialed design professional.</a:t>
            </a:r>
            <a:endParaRPr sz="1800"/>
          </a:p>
          <a:p>
            <a:pPr marL="0" lvl="0" indent="0" algn="l" rtl="0">
              <a:lnSpc>
                <a:spcPct val="100000"/>
              </a:lnSpc>
              <a:spcBef>
                <a:spcPts val="0"/>
              </a:spcBef>
              <a:spcAft>
                <a:spcPts val="0"/>
              </a:spcAft>
              <a:buClr>
                <a:schemeClr val="dk1"/>
              </a:buClr>
              <a:buSzPts val="1400"/>
              <a:buFont typeface="Arial"/>
              <a:buNone/>
            </a:pPr>
            <a:r>
              <a:rPr lang="en-US" sz="1800"/>
              <a:t>Plans for applicable building systems including smoke compartments, egress, fire alarm, and suppression system. </a:t>
            </a:r>
            <a:endParaRPr sz="1800"/>
          </a:p>
          <a:p>
            <a:pPr marL="0" lvl="0" indent="0" algn="l" rtl="0">
              <a:lnSpc>
                <a:spcPct val="100000"/>
              </a:lnSpc>
              <a:spcBef>
                <a:spcPts val="0"/>
              </a:spcBef>
              <a:spcAft>
                <a:spcPts val="0"/>
              </a:spcAft>
              <a:buClr>
                <a:schemeClr val="dk1"/>
              </a:buClr>
              <a:buSzPts val="1400"/>
              <a:buFont typeface="Arial"/>
              <a:buNone/>
            </a:pPr>
            <a:r>
              <a:rPr lang="en-US" sz="1800"/>
              <a:t>The emergency plans will need to be submitted for review along with evidence of jurisdictional consensus.</a:t>
            </a:r>
            <a:endParaRPr sz="1800"/>
          </a:p>
          <a:p>
            <a:pPr marL="0" lvl="0" indent="0" algn="l" rtl="0">
              <a:lnSpc>
                <a:spcPct val="100000"/>
              </a:lnSpc>
              <a:spcBef>
                <a:spcPts val="0"/>
              </a:spcBef>
              <a:spcAft>
                <a:spcPts val="0"/>
              </a:spcAft>
              <a:buClr>
                <a:schemeClr val="dk1"/>
              </a:buClr>
              <a:buSzPts val="1400"/>
              <a:buFont typeface="Arial"/>
              <a:buNone/>
            </a:pPr>
            <a:r>
              <a:rPr lang="en-US" sz="1800"/>
              <a:t>Buildings that meet the technical and system requirements will receive a defend in place status.</a:t>
            </a:r>
            <a:endParaRPr sz="1800"/>
          </a:p>
          <a:p>
            <a:pPr marL="0" lvl="0" indent="0" algn="l" rtl="0">
              <a:lnSpc>
                <a:spcPct val="100000"/>
              </a:lnSpc>
              <a:spcBef>
                <a:spcPts val="0"/>
              </a:spcBef>
              <a:spcAft>
                <a:spcPts val="0"/>
              </a:spcAft>
              <a:buClr>
                <a:schemeClr val="dk1"/>
              </a:buClr>
              <a:buSzPts val="1400"/>
              <a:buFont typeface="Arial"/>
              <a:buNone/>
            </a:pPr>
            <a:r>
              <a:rPr lang="en-US" sz="1800"/>
              <a:t>Status can be removed should the facility fail to maintain processes and systems.</a:t>
            </a:r>
            <a:endParaRPr sz="1800"/>
          </a:p>
        </p:txBody>
      </p:sp>
      <p:sp>
        <p:nvSpPr>
          <p:cNvPr id="284" name="Google Shape;284;g3f581e9bfa4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3f957d2b6de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Please download and review the Defend in Place White Paper on our website. It provides specific information, applicable code references, and the checklist of documents required for the defend in place review. You will see banner at the bottom of the page where you can complete the download.</a:t>
            </a:r>
            <a:endParaRPr/>
          </a:p>
        </p:txBody>
      </p:sp>
      <p:sp>
        <p:nvSpPr>
          <p:cNvPr id="293" name="Google Shape;293;g3f957d2b6de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 </a:t>
            </a:r>
            <a:endParaRPr/>
          </a:p>
        </p:txBody>
      </p:sp>
      <p:sp>
        <p:nvSpPr>
          <p:cNvPr id="303" name="Google Shape;30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309" name="Google Shape;30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15"/>
        <p:cNvGrpSpPr/>
        <p:nvPr/>
      </p:nvGrpSpPr>
      <p:grpSpPr>
        <a:xfrm>
          <a:off x="0" y="0"/>
          <a:ext cx="0" cy="0"/>
          <a:chOff x="0" y="0"/>
          <a:chExt cx="0" cy="0"/>
        </a:xfrm>
      </p:grpSpPr>
      <p:sp>
        <p:nvSpPr>
          <p:cNvPr id="16" name="Google Shape;16;p13"/>
          <p:cNvSpPr/>
          <p:nvPr/>
        </p:nvSpPr>
        <p:spPr>
          <a:xfrm rot="10800000" flipH="1">
            <a:off x="0" y="-6"/>
            <a:ext cx="10625328" cy="5404110"/>
          </a:xfrm>
          <a:prstGeom prst="rtTriangle">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17" name="Google Shape;17;p13"/>
          <p:cNvCxnSpPr/>
          <p:nvPr/>
        </p:nvCxnSpPr>
        <p:spPr>
          <a:xfrm rot="10800000" flipH="1">
            <a:off x="0" y="0"/>
            <a:ext cx="6030686" cy="3004456"/>
          </a:xfrm>
          <a:prstGeom prst="straightConnector1">
            <a:avLst/>
          </a:prstGeom>
          <a:noFill/>
          <a:ln w="9525" cap="flat" cmpd="sng">
            <a:solidFill>
              <a:srgbClr val="A5A5A5"/>
            </a:solidFill>
            <a:prstDash val="solid"/>
            <a:miter lim="8000"/>
            <a:headEnd type="none" w="sm" len="sm"/>
            <a:tailEnd type="none" w="sm" len="sm"/>
          </a:ln>
        </p:spPr>
      </p:cxnSp>
      <p:cxnSp>
        <p:nvCxnSpPr>
          <p:cNvPr id="18" name="Google Shape;18;p13"/>
          <p:cNvCxnSpPr/>
          <p:nvPr/>
        </p:nvCxnSpPr>
        <p:spPr>
          <a:xfrm rot="10800000" flipH="1">
            <a:off x="9004301" y="3924299"/>
            <a:ext cx="3187700" cy="1689100"/>
          </a:xfrm>
          <a:prstGeom prst="straightConnector1">
            <a:avLst/>
          </a:prstGeom>
          <a:noFill/>
          <a:ln w="9525" cap="flat" cmpd="sng">
            <a:solidFill>
              <a:schemeClr val="accent2"/>
            </a:solidFill>
            <a:prstDash val="solid"/>
            <a:miter lim="8000"/>
            <a:headEnd type="none" w="sm" len="sm"/>
            <a:tailEnd type="none" w="sm" len="sm"/>
          </a:ln>
        </p:spPr>
      </p:cxnSp>
      <p:sp>
        <p:nvSpPr>
          <p:cNvPr id="19" name="Google Shape;19;p13" title="Title"/>
          <p:cNvSpPr txBox="1">
            <a:spLocks noGrp="1"/>
          </p:cNvSpPr>
          <p:nvPr>
            <p:ph type="ctrTitle"/>
          </p:nvPr>
        </p:nvSpPr>
        <p:spPr>
          <a:xfrm>
            <a:off x="6375721" y="2006084"/>
            <a:ext cx="4853573" cy="1616252"/>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accent1"/>
              </a:buClr>
              <a:buSzPts val="4300"/>
              <a:buFont typeface="Calibri"/>
              <a:buNone/>
              <a:defRPr sz="4300" b="1">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3" title="Subtitle"/>
          <p:cNvSpPr txBox="1">
            <a:spLocks noGrp="1"/>
          </p:cNvSpPr>
          <p:nvPr>
            <p:ph type="subTitle" idx="1"/>
          </p:nvPr>
        </p:nvSpPr>
        <p:spPr>
          <a:xfrm>
            <a:off x="6375214" y="3640998"/>
            <a:ext cx="4854339" cy="1257574"/>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1000"/>
              </a:spcBef>
              <a:spcAft>
                <a:spcPts val="0"/>
              </a:spcAft>
              <a:buClr>
                <a:srgbClr val="2E7A40"/>
              </a:buClr>
              <a:buSzPts val="2400"/>
              <a:buFont typeface="Arial"/>
              <a:buNone/>
              <a:defRPr sz="2400" b="0" i="0" u="none" strike="noStrike" cap="none">
                <a:solidFill>
                  <a:schemeClr val="accent6"/>
                </a:solidFill>
                <a:latin typeface="Calibri"/>
                <a:ea typeface="Calibri"/>
                <a:cs typeface="Calibri"/>
                <a:sym typeface="Calibri"/>
              </a:defRPr>
            </a:lvl1pPr>
            <a:lvl2pPr marR="0" lvl="1" algn="ctr">
              <a:lnSpc>
                <a:spcPct val="90000"/>
              </a:lnSpc>
              <a:spcBef>
                <a:spcPts val="500"/>
              </a:spcBef>
              <a:spcAft>
                <a:spcPts val="0"/>
              </a:spcAft>
              <a:buClr>
                <a:srgbClr val="2E7A40"/>
              </a:buClr>
              <a:buSzPts val="2000"/>
              <a:buFont typeface="Arial"/>
              <a:buNone/>
              <a:defRPr sz="2000" b="0" i="0" u="none" strike="noStrike" cap="none">
                <a:solidFill>
                  <a:schemeClr val="dk1"/>
                </a:solidFill>
                <a:latin typeface="Calibri"/>
                <a:ea typeface="Calibri"/>
                <a:cs typeface="Calibri"/>
                <a:sym typeface="Calibri"/>
              </a:defRPr>
            </a:lvl2pPr>
            <a:lvl3pPr marR="0" lvl="2" algn="ctr">
              <a:lnSpc>
                <a:spcPct val="90000"/>
              </a:lnSpc>
              <a:spcBef>
                <a:spcPts val="500"/>
              </a:spcBef>
              <a:spcAft>
                <a:spcPts val="0"/>
              </a:spcAft>
              <a:buClr>
                <a:srgbClr val="2E7A40"/>
              </a:buClr>
              <a:buSzPts val="1800"/>
              <a:buFont typeface="Arial"/>
              <a:buNone/>
              <a:defRPr sz="1800" b="0" i="0" u="none" strike="noStrike" cap="none">
                <a:solidFill>
                  <a:schemeClr val="dk1"/>
                </a:solidFill>
                <a:latin typeface="Calibri"/>
                <a:ea typeface="Calibri"/>
                <a:cs typeface="Calibri"/>
                <a:sym typeface="Calibri"/>
              </a:defRPr>
            </a:lvl3pPr>
            <a:lvl4pPr marR="0" lvl="3" algn="ctr">
              <a:lnSpc>
                <a:spcPct val="90000"/>
              </a:lnSpc>
              <a:spcBef>
                <a:spcPts val="500"/>
              </a:spcBef>
              <a:spcAft>
                <a:spcPts val="0"/>
              </a:spcAft>
              <a:buClr>
                <a:srgbClr val="2E7A40"/>
              </a:buClr>
              <a:buSzPts val="1600"/>
              <a:buFont typeface="Arial"/>
              <a:buNone/>
              <a:defRPr sz="1600" b="0" i="0" u="none" strike="noStrike" cap="none">
                <a:solidFill>
                  <a:schemeClr val="dk1"/>
                </a:solidFill>
                <a:latin typeface="Calibri"/>
                <a:ea typeface="Calibri"/>
                <a:cs typeface="Calibri"/>
                <a:sym typeface="Calibri"/>
              </a:defRPr>
            </a:lvl4pPr>
            <a:lvl5pPr marR="0" lvl="4" algn="ctr">
              <a:lnSpc>
                <a:spcPct val="90000"/>
              </a:lnSpc>
              <a:spcBef>
                <a:spcPts val="500"/>
              </a:spcBef>
              <a:spcAft>
                <a:spcPts val="0"/>
              </a:spcAft>
              <a:buClr>
                <a:srgbClr val="2E7A40"/>
              </a:buClr>
              <a:buSzPts val="1600"/>
              <a:buFont typeface="Arial"/>
              <a:buNone/>
              <a:defRPr sz="1600" b="0" i="0" u="none" strike="noStrike" cap="none">
                <a:solidFill>
                  <a:schemeClr val="dk1"/>
                </a:solidFill>
                <a:latin typeface="Calibri"/>
                <a:ea typeface="Calibri"/>
                <a:cs typeface="Calibri"/>
                <a:sym typeface="Calibri"/>
              </a:defRPr>
            </a:lvl5pPr>
            <a:lvl6pPr marR="0" lvl="5"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cxnSp>
        <p:nvCxnSpPr>
          <p:cNvPr id="21" name="Google Shape;21;p13"/>
          <p:cNvCxnSpPr/>
          <p:nvPr/>
        </p:nvCxnSpPr>
        <p:spPr>
          <a:xfrm rot="10800000" flipH="1">
            <a:off x="-17837" y="4700016"/>
            <a:ext cx="1919789" cy="1001054"/>
          </a:xfrm>
          <a:prstGeom prst="straightConnector1">
            <a:avLst/>
          </a:prstGeom>
          <a:noFill/>
          <a:ln w="9525" cap="flat" cmpd="sng">
            <a:solidFill>
              <a:schemeClr val="accent1"/>
            </a:solidFill>
            <a:prstDash val="solid"/>
            <a:miter lim="8000"/>
            <a:headEnd type="none" w="sm" len="sm"/>
            <a:tailEnd type="none" w="sm" len="sm"/>
          </a:ln>
        </p:spPr>
      </p:cxnSp>
    </p:spTree>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mparision with Subtitle">
  <p:cSld name="Comparision with Subtitle">
    <p:spTree>
      <p:nvGrpSpPr>
        <p:cNvPr id="1" name="Shape 22"/>
        <p:cNvGrpSpPr/>
        <p:nvPr/>
      </p:nvGrpSpPr>
      <p:grpSpPr>
        <a:xfrm>
          <a:off x="0" y="0"/>
          <a:ext cx="0" cy="0"/>
          <a:chOff x="0" y="0"/>
          <a:chExt cx="0" cy="0"/>
        </a:xfrm>
      </p:grpSpPr>
      <p:cxnSp>
        <p:nvCxnSpPr>
          <p:cNvPr id="23" name="Google Shape;23;p14"/>
          <p:cNvCxnSpPr/>
          <p:nvPr/>
        </p:nvCxnSpPr>
        <p:spPr>
          <a:xfrm rot="10800000">
            <a:off x="-9247" y="3633967"/>
            <a:ext cx="1912619" cy="1572989"/>
          </a:xfrm>
          <a:prstGeom prst="straightConnector1">
            <a:avLst/>
          </a:prstGeom>
          <a:noFill/>
          <a:ln w="9525" cap="flat" cmpd="sng">
            <a:solidFill>
              <a:schemeClr val="accent2"/>
            </a:solidFill>
            <a:prstDash val="solid"/>
            <a:miter lim="8000"/>
            <a:headEnd type="none" w="sm" len="sm"/>
            <a:tailEnd type="none" w="sm" len="sm"/>
          </a:ln>
        </p:spPr>
      </p:cxnSp>
      <p:grpSp>
        <p:nvGrpSpPr>
          <p:cNvPr id="24" name="Google Shape;24;p14"/>
          <p:cNvGrpSpPr/>
          <p:nvPr/>
        </p:nvGrpSpPr>
        <p:grpSpPr>
          <a:xfrm flipH="1">
            <a:off x="7561328" y="0"/>
            <a:ext cx="4763978" cy="3541007"/>
            <a:chOff x="-124265" y="-2"/>
            <a:chExt cx="4763978" cy="3367272"/>
          </a:xfrm>
        </p:grpSpPr>
        <p:sp>
          <p:nvSpPr>
            <p:cNvPr id="25" name="Google Shape;25;p14"/>
            <p:cNvSpPr/>
            <p:nvPr/>
          </p:nvSpPr>
          <p:spPr>
            <a:xfrm>
              <a:off x="0" y="-1"/>
              <a:ext cx="4639713" cy="3367271"/>
            </a:xfrm>
            <a:prstGeom prst="diagStripe">
              <a:avLst>
                <a:gd name="adj" fmla="val 51202"/>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26" name="Google Shape;26;p14"/>
            <p:cNvCxnSpPr/>
            <p:nvPr/>
          </p:nvCxnSpPr>
          <p:spPr>
            <a:xfrm rot="10800000" flipH="1">
              <a:off x="1433638" y="-2"/>
              <a:ext cx="1240971" cy="916595"/>
            </a:xfrm>
            <a:prstGeom prst="straightConnector1">
              <a:avLst/>
            </a:prstGeom>
            <a:noFill/>
            <a:ln w="9525" cap="flat" cmpd="sng">
              <a:solidFill>
                <a:srgbClr val="BFBFBF"/>
              </a:solidFill>
              <a:prstDash val="solid"/>
              <a:miter lim="8000"/>
              <a:headEnd type="none" w="sm" len="sm"/>
              <a:tailEnd type="none" w="sm" len="sm"/>
            </a:ln>
          </p:spPr>
        </p:cxnSp>
        <p:sp>
          <p:nvSpPr>
            <p:cNvPr id="27" name="Google Shape;27;p14"/>
            <p:cNvSpPr/>
            <p:nvPr/>
          </p:nvSpPr>
          <p:spPr>
            <a:xfrm rot="-2178838">
              <a:off x="-192127" y="1140864"/>
              <a:ext cx="1354398" cy="214994"/>
            </a:xfrm>
            <a:prstGeom prst="parallelogram">
              <a:avLst>
                <a:gd name="adj" fmla="val 72003"/>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
        <p:nvSpPr>
          <p:cNvPr id="28" name="Google Shape;28;p14"/>
          <p:cNvSpPr txBox="1">
            <a:spLocks noGrp="1"/>
          </p:cNvSpPr>
          <p:nvPr>
            <p:ph type="body" idx="1"/>
          </p:nvPr>
        </p:nvSpPr>
        <p:spPr>
          <a:xfrm>
            <a:off x="520698" y="2104888"/>
            <a:ext cx="5475290" cy="781188"/>
          </a:xfrm>
          <a:prstGeom prst="rect">
            <a:avLst/>
          </a:prstGeom>
          <a:noFill/>
          <a:ln>
            <a:noFill/>
          </a:ln>
        </p:spPr>
        <p:txBody>
          <a:bodyPr spcFirstLastPara="1" wrap="square" lIns="91425" tIns="45700" rIns="91425" bIns="45700" anchor="b" anchorCtr="0">
            <a:normAutofit/>
          </a:bodyPr>
          <a:lstStyle>
            <a:lvl1pPr marL="457200" marR="0" lvl="0" indent="-228600" algn="l">
              <a:lnSpc>
                <a:spcPct val="100000"/>
              </a:lnSpc>
              <a:spcBef>
                <a:spcPts val="0"/>
              </a:spcBef>
              <a:spcAft>
                <a:spcPts val="0"/>
              </a:spcAft>
              <a:buClr>
                <a:srgbClr val="2E7A40"/>
              </a:buClr>
              <a:buSzPts val="2800"/>
              <a:buFont typeface="Arial"/>
              <a:buNone/>
              <a:defRPr sz="2800" b="1" i="0" u="none" strike="noStrike" cap="none">
                <a:solidFill>
                  <a:schemeClr val="dk1"/>
                </a:solidFill>
                <a:latin typeface="Calibri"/>
                <a:ea typeface="Calibri"/>
                <a:cs typeface="Calibri"/>
                <a:sym typeface="Calibri"/>
              </a:defRPr>
            </a:lvl1pPr>
            <a:lvl2pPr marL="914400" marR="0" lvl="1" indent="-228600" algn="l">
              <a:lnSpc>
                <a:spcPct val="90000"/>
              </a:lnSpc>
              <a:spcBef>
                <a:spcPts val="500"/>
              </a:spcBef>
              <a:spcAft>
                <a:spcPts val="0"/>
              </a:spcAft>
              <a:buClr>
                <a:srgbClr val="2E7A40"/>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a:lnSpc>
                <a:spcPct val="90000"/>
              </a:lnSpc>
              <a:spcBef>
                <a:spcPts val="500"/>
              </a:spcBef>
              <a:spcAft>
                <a:spcPts val="0"/>
              </a:spcAft>
              <a:buClr>
                <a:srgbClr val="2E7A40"/>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a:lnSpc>
                <a:spcPct val="90000"/>
              </a:lnSpc>
              <a:spcBef>
                <a:spcPts val="500"/>
              </a:spcBef>
              <a:spcAft>
                <a:spcPts val="0"/>
              </a:spcAft>
              <a:buClr>
                <a:srgbClr val="2E7A40"/>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a:lnSpc>
                <a:spcPct val="90000"/>
              </a:lnSpc>
              <a:spcBef>
                <a:spcPts val="500"/>
              </a:spcBef>
              <a:spcAft>
                <a:spcPts val="0"/>
              </a:spcAft>
              <a:buClr>
                <a:srgbClr val="2E7A40"/>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9" name="Google Shape;29;p14" title="Bullet Points"/>
          <p:cNvSpPr txBox="1">
            <a:spLocks noGrp="1"/>
          </p:cNvSpPr>
          <p:nvPr>
            <p:ph type="body" idx="2"/>
          </p:nvPr>
        </p:nvSpPr>
        <p:spPr>
          <a:xfrm>
            <a:off x="520698" y="2886076"/>
            <a:ext cx="5475300" cy="3232200"/>
          </a:xfrm>
          <a:prstGeom prst="rect">
            <a:avLst/>
          </a:prstGeom>
          <a:noFill/>
          <a:ln>
            <a:noFill/>
          </a:ln>
        </p:spPr>
        <p:txBody>
          <a:bodyPr spcFirstLastPara="1" wrap="square" lIns="91425" tIns="45700" rIns="91425" bIns="45700" anchor="t" anchorCtr="0">
            <a:normAutofit/>
          </a:bodyPr>
          <a:lstStyle>
            <a:lvl1pPr marL="457200" marR="0" lvl="0" indent="-381000" algn="l">
              <a:lnSpc>
                <a:spcPct val="90000"/>
              </a:lnSpc>
              <a:spcBef>
                <a:spcPts val="1000"/>
              </a:spcBef>
              <a:spcAft>
                <a:spcPts val="0"/>
              </a:spcAft>
              <a:buClr>
                <a:srgbClr val="2E7A40"/>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a:lnSpc>
                <a:spcPct val="90000"/>
              </a:lnSpc>
              <a:spcBef>
                <a:spcPts val="500"/>
              </a:spcBef>
              <a:spcAft>
                <a:spcPts val="0"/>
              </a:spcAft>
              <a:buClr>
                <a:srgbClr val="2E7A40"/>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14"/>
          <p:cNvSpPr txBox="1">
            <a:spLocks noGrp="1"/>
          </p:cNvSpPr>
          <p:nvPr>
            <p:ph type="body" idx="3"/>
          </p:nvPr>
        </p:nvSpPr>
        <p:spPr>
          <a:xfrm>
            <a:off x="6186713" y="2104888"/>
            <a:ext cx="5475600" cy="781188"/>
          </a:xfrm>
          <a:prstGeom prst="rect">
            <a:avLst/>
          </a:prstGeom>
          <a:noFill/>
          <a:ln>
            <a:noFill/>
          </a:ln>
        </p:spPr>
        <p:txBody>
          <a:bodyPr spcFirstLastPara="1" wrap="square" lIns="91425" tIns="45700" rIns="91425" bIns="45700" anchor="b" anchorCtr="0">
            <a:normAutofit/>
          </a:bodyPr>
          <a:lstStyle>
            <a:lvl1pPr marL="457200" marR="0" lvl="0" indent="-228600" algn="l">
              <a:lnSpc>
                <a:spcPct val="100000"/>
              </a:lnSpc>
              <a:spcBef>
                <a:spcPts val="1000"/>
              </a:spcBef>
              <a:spcAft>
                <a:spcPts val="0"/>
              </a:spcAft>
              <a:buClr>
                <a:srgbClr val="2E7A40"/>
              </a:buClr>
              <a:buSzPts val="2800"/>
              <a:buFont typeface="Arial"/>
              <a:buNone/>
              <a:defRPr sz="2800" b="1" i="0" u="none" strike="noStrike" cap="none">
                <a:solidFill>
                  <a:schemeClr val="dk1"/>
                </a:solidFill>
                <a:latin typeface="Calibri"/>
                <a:ea typeface="Calibri"/>
                <a:cs typeface="Calibri"/>
                <a:sym typeface="Calibri"/>
              </a:defRPr>
            </a:lvl1pPr>
            <a:lvl2pPr marL="914400" marR="0" lvl="1" indent="-228600" algn="l">
              <a:lnSpc>
                <a:spcPct val="90000"/>
              </a:lnSpc>
              <a:spcBef>
                <a:spcPts val="500"/>
              </a:spcBef>
              <a:spcAft>
                <a:spcPts val="0"/>
              </a:spcAft>
              <a:buClr>
                <a:srgbClr val="2E7A40"/>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a:lnSpc>
                <a:spcPct val="90000"/>
              </a:lnSpc>
              <a:spcBef>
                <a:spcPts val="500"/>
              </a:spcBef>
              <a:spcAft>
                <a:spcPts val="0"/>
              </a:spcAft>
              <a:buClr>
                <a:srgbClr val="2E7A40"/>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a:lnSpc>
                <a:spcPct val="90000"/>
              </a:lnSpc>
              <a:spcBef>
                <a:spcPts val="500"/>
              </a:spcBef>
              <a:spcAft>
                <a:spcPts val="0"/>
              </a:spcAft>
              <a:buClr>
                <a:srgbClr val="2E7A40"/>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a:lnSpc>
                <a:spcPct val="90000"/>
              </a:lnSpc>
              <a:spcBef>
                <a:spcPts val="500"/>
              </a:spcBef>
              <a:spcAft>
                <a:spcPts val="0"/>
              </a:spcAft>
              <a:buClr>
                <a:srgbClr val="2E7A40"/>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1" name="Google Shape;31;p14" title="Bullet Points"/>
          <p:cNvSpPr txBox="1">
            <a:spLocks noGrp="1"/>
          </p:cNvSpPr>
          <p:nvPr>
            <p:ph type="body" idx="4"/>
          </p:nvPr>
        </p:nvSpPr>
        <p:spPr>
          <a:xfrm>
            <a:off x="6186713" y="2886076"/>
            <a:ext cx="5475600" cy="3232149"/>
          </a:xfrm>
          <a:prstGeom prst="rect">
            <a:avLst/>
          </a:prstGeom>
          <a:noFill/>
          <a:ln>
            <a:noFill/>
          </a:ln>
        </p:spPr>
        <p:txBody>
          <a:bodyPr spcFirstLastPara="1" wrap="square" lIns="91425" tIns="45700" rIns="91425" bIns="45700" anchor="t" anchorCtr="0">
            <a:normAutofit/>
          </a:bodyPr>
          <a:lstStyle>
            <a:lvl1pPr marL="457200" marR="0" lvl="0" indent="-381000" algn="l">
              <a:lnSpc>
                <a:spcPct val="90000"/>
              </a:lnSpc>
              <a:spcBef>
                <a:spcPts val="1000"/>
              </a:spcBef>
              <a:spcAft>
                <a:spcPts val="0"/>
              </a:spcAft>
              <a:buClr>
                <a:srgbClr val="2E7A40"/>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a:lnSpc>
                <a:spcPct val="90000"/>
              </a:lnSpc>
              <a:spcBef>
                <a:spcPts val="500"/>
              </a:spcBef>
              <a:spcAft>
                <a:spcPts val="0"/>
              </a:spcAft>
              <a:buClr>
                <a:srgbClr val="2E7A40"/>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Google Shape;32;p14" title="Subtitle"/>
          <p:cNvSpPr txBox="1">
            <a:spLocks noGrp="1"/>
          </p:cNvSpPr>
          <p:nvPr>
            <p:ph type="body" idx="5"/>
          </p:nvPr>
        </p:nvSpPr>
        <p:spPr>
          <a:xfrm>
            <a:off x="520493" y="1376932"/>
            <a:ext cx="7368596" cy="608895"/>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E7A40"/>
              </a:buClr>
              <a:buSzPts val="2000"/>
              <a:buFont typeface="Arial"/>
              <a:buNone/>
              <a:defRPr sz="2000" b="0" i="0" u="none" strike="noStrike" cap="none">
                <a:solidFill>
                  <a:schemeClr val="accent6"/>
                </a:solidFill>
                <a:latin typeface="Calibri"/>
                <a:ea typeface="Calibri"/>
                <a:cs typeface="Calibri"/>
                <a:sym typeface="Calibri"/>
              </a:defRPr>
            </a:lvl1pPr>
            <a:lvl2pPr marL="914400" marR="0" lvl="1" indent="-228600" algn="l">
              <a:lnSpc>
                <a:spcPct val="90000"/>
              </a:lnSpc>
              <a:spcBef>
                <a:spcPts val="500"/>
              </a:spcBef>
              <a:spcAft>
                <a:spcPts val="0"/>
              </a:spcAft>
              <a:buClr>
                <a:srgbClr val="2E7A40"/>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42900" algn="l">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Google Shape;33;p14"/>
          <p:cNvSpPr txBox="1"/>
          <p:nvPr/>
        </p:nvSpPr>
        <p:spPr>
          <a:xfrm>
            <a:off x="11072378" y="235732"/>
            <a:ext cx="814647" cy="61555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a:solidFill>
                  <a:schemeClr val="accent1"/>
                </a:solidFill>
                <a:latin typeface="Arial Black"/>
                <a:ea typeface="Arial Black"/>
                <a:cs typeface="Arial Black"/>
                <a:sym typeface="Arial Black"/>
              </a:rPr>
              <a:t>FR</a:t>
            </a:r>
            <a:endParaRPr sz="1400" b="0" i="0" u="none" strike="noStrike" cap="none">
              <a:solidFill>
                <a:srgbClr val="000000"/>
              </a:solidFill>
              <a:latin typeface="Arial"/>
              <a:ea typeface="Arial"/>
              <a:cs typeface="Arial"/>
              <a:sym typeface="Arial"/>
            </a:endParaRPr>
          </a:p>
        </p:txBody>
      </p:sp>
      <p:sp>
        <p:nvSpPr>
          <p:cNvPr id="34" name="Google Shape;34;p14"/>
          <p:cNvSpPr/>
          <p:nvPr/>
        </p:nvSpPr>
        <p:spPr>
          <a:xfrm flipH="1">
            <a:off x="6679908" y="1"/>
            <a:ext cx="1447800" cy="639064"/>
          </a:xfrm>
          <a:prstGeom prst="parallelogram">
            <a:avLst>
              <a:gd name="adj" fmla="val 135617"/>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5" name="Google Shape;35;p14"/>
          <p:cNvSpPr txBox="1">
            <a:spLocks noGrp="1"/>
          </p:cNvSpPr>
          <p:nvPr>
            <p:ph type="ftr" idx="11"/>
          </p:nvPr>
        </p:nvSpPr>
        <p:spPr>
          <a:xfrm>
            <a:off x="33853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757575"/>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36" name="Google Shape;36;p14"/>
          <p:cNvSpPr txBox="1">
            <a:spLocks noGrp="1"/>
          </p:cNvSpPr>
          <p:nvPr>
            <p:ph type="sldNum" idx="12"/>
          </p:nvPr>
        </p:nvSpPr>
        <p:spPr>
          <a:xfrm>
            <a:off x="11146971" y="6356350"/>
            <a:ext cx="74022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7" name="Google Shape;37;p14" title="Title "/>
          <p:cNvSpPr txBox="1">
            <a:spLocks noGrp="1"/>
          </p:cNvSpPr>
          <p:nvPr>
            <p:ph type="title"/>
          </p:nvPr>
        </p:nvSpPr>
        <p:spPr>
          <a:xfrm>
            <a:off x="518678" y="209028"/>
            <a:ext cx="8333222" cy="1147969"/>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accent1"/>
              </a:buClr>
              <a:buSzPts val="4400"/>
              <a:buFont typeface="Calibri"/>
              <a:buNone/>
              <a:defRPr sz="4400" b="1">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Large Photo">
  <p:cSld name="Large Photo">
    <p:spTree>
      <p:nvGrpSpPr>
        <p:cNvPr id="1" name="Shape 38"/>
        <p:cNvGrpSpPr/>
        <p:nvPr/>
      </p:nvGrpSpPr>
      <p:grpSpPr>
        <a:xfrm>
          <a:off x="0" y="0"/>
          <a:ext cx="0" cy="0"/>
          <a:chOff x="0" y="0"/>
          <a:chExt cx="0" cy="0"/>
        </a:xfrm>
      </p:grpSpPr>
      <p:sp>
        <p:nvSpPr>
          <p:cNvPr id="39" name="Google Shape;39;p15"/>
          <p:cNvSpPr/>
          <p:nvPr/>
        </p:nvSpPr>
        <p:spPr>
          <a:xfrm rot="10800000" flipH="1">
            <a:off x="0" y="-5"/>
            <a:ext cx="11747500" cy="6299203"/>
          </a:xfrm>
          <a:prstGeom prst="rtTriangl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0" name="Google Shape;40;p15" title="Image"/>
          <p:cNvSpPr>
            <a:spLocks noGrp="1"/>
          </p:cNvSpPr>
          <p:nvPr>
            <p:ph type="pic" idx="2"/>
          </p:nvPr>
        </p:nvSpPr>
        <p:spPr>
          <a:xfrm>
            <a:off x="359229" y="326570"/>
            <a:ext cx="11473542" cy="6204859"/>
          </a:xfrm>
          <a:prstGeom prst="rect">
            <a:avLst/>
          </a:prstGeom>
          <a:solidFill>
            <a:srgbClr val="D8D8D8"/>
          </a:solidFill>
          <a:ln>
            <a:noFill/>
          </a:ln>
        </p:spPr>
        <p:txBody>
          <a:bodyPr/>
          <a:lstStyle/>
          <a:p>
            <a:endParaRPr lang="en-US"/>
          </a:p>
        </p:txBody>
      </p:sp>
      <p:cxnSp>
        <p:nvCxnSpPr>
          <p:cNvPr id="41" name="Google Shape;41;p15"/>
          <p:cNvCxnSpPr/>
          <p:nvPr/>
        </p:nvCxnSpPr>
        <p:spPr>
          <a:xfrm rot="10800000" flipH="1">
            <a:off x="0" y="5344886"/>
            <a:ext cx="2362200" cy="1240972"/>
          </a:xfrm>
          <a:prstGeom prst="straightConnector1">
            <a:avLst/>
          </a:prstGeom>
          <a:noFill/>
          <a:ln w="9525" cap="flat" cmpd="sng">
            <a:solidFill>
              <a:srgbClr val="7F7F7F"/>
            </a:solidFill>
            <a:prstDash val="solid"/>
            <a:miter lim="8000"/>
            <a:headEnd type="none" w="sm" len="sm"/>
            <a:tailEnd type="none" w="sm" len="sm"/>
          </a:ln>
        </p:spPr>
      </p:cxnSp>
      <p:sp>
        <p:nvSpPr>
          <p:cNvPr id="42" name="Google Shape;42;p15" title="Title "/>
          <p:cNvSpPr txBox="1">
            <a:spLocks noGrp="1"/>
          </p:cNvSpPr>
          <p:nvPr>
            <p:ph type="title"/>
          </p:nvPr>
        </p:nvSpPr>
        <p:spPr>
          <a:xfrm>
            <a:off x="359229" y="558802"/>
            <a:ext cx="8333222" cy="939798"/>
          </a:xfrm>
          <a:prstGeom prst="rect">
            <a:avLst/>
          </a:prstGeom>
          <a:solidFill>
            <a:schemeClr val="lt1">
              <a:alpha val="89412"/>
            </a:schemeClr>
          </a:solidFill>
          <a:ln>
            <a:noFill/>
          </a:ln>
        </p:spPr>
        <p:txBody>
          <a:bodyPr spcFirstLastPara="1" wrap="square" lIns="288000" tIns="45700" rIns="91425" bIns="0" anchor="ctr" anchorCtr="0">
            <a:normAutofit/>
          </a:bodyPr>
          <a:lstStyle>
            <a:lvl1pPr lvl="0" algn="l">
              <a:lnSpc>
                <a:spcPct val="90000"/>
              </a:lnSpc>
              <a:spcBef>
                <a:spcPts val="0"/>
              </a:spcBef>
              <a:spcAft>
                <a:spcPts val="0"/>
              </a:spcAft>
              <a:buClr>
                <a:schemeClr val="dk1"/>
              </a:buClr>
              <a:buSzPts val="3600"/>
              <a:buFont typeface="Calibri"/>
              <a:buNone/>
              <a:defRPr sz="3600" b="1">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3"/>
        <p:cNvGrpSpPr/>
        <p:nvPr/>
      </p:nvGrpSpPr>
      <p:grpSpPr>
        <a:xfrm>
          <a:off x="0" y="0"/>
          <a:ext cx="0" cy="0"/>
          <a:chOff x="0" y="0"/>
          <a:chExt cx="0" cy="0"/>
        </a:xfrm>
      </p:grpSpPr>
      <p:sp>
        <p:nvSpPr>
          <p:cNvPr id="44" name="Google Shape;44;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6" name="Google Shape;46;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9"/>
        <p:cNvGrpSpPr/>
        <p:nvPr/>
      </p:nvGrpSpPr>
      <p:grpSpPr>
        <a:xfrm>
          <a:off x="0" y="0"/>
          <a:ext cx="0" cy="0"/>
          <a:chOff x="0" y="0"/>
          <a:chExt cx="0" cy="0"/>
        </a:xfrm>
      </p:grpSpPr>
      <p:sp>
        <p:nvSpPr>
          <p:cNvPr id="50" name="Google Shape;50;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5"/>
        <p:cNvGrpSpPr/>
        <p:nvPr/>
      </p:nvGrpSpPr>
      <p:grpSpPr>
        <a:xfrm>
          <a:off x="0" y="0"/>
          <a:ext cx="0" cy="0"/>
          <a:chOff x="0" y="0"/>
          <a:chExt cx="0" cy="0"/>
        </a:xfrm>
      </p:grpSpPr>
      <p:sp>
        <p:nvSpPr>
          <p:cNvPr id="56" name="Google Shape;56;p1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1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58" name="Google Shape;58;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1"/>
        <p:cNvGrpSpPr/>
        <p:nvPr/>
      </p:nvGrpSpPr>
      <p:grpSpPr>
        <a:xfrm>
          <a:off x="0" y="0"/>
          <a:ext cx="0" cy="0"/>
          <a:chOff x="0" y="0"/>
          <a:chExt cx="0" cy="0"/>
        </a:xfrm>
      </p:grpSpPr>
      <p:sp>
        <p:nvSpPr>
          <p:cNvPr id="62" name="Google Shape;62;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 name="Google Shape;64;p1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8"/>
        <p:cNvGrpSpPr/>
        <p:nvPr/>
      </p:nvGrpSpPr>
      <p:grpSpPr>
        <a:xfrm>
          <a:off x="0" y="0"/>
          <a:ext cx="0" cy="0"/>
          <a:chOff x="0" y="0"/>
          <a:chExt cx="0" cy="0"/>
        </a:xfrm>
      </p:grpSpPr>
      <p:sp>
        <p:nvSpPr>
          <p:cNvPr id="69" name="Google Shape;69;p2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1" name="Google Shape;71;p2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2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3" name="Google Shape;73;p2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4" name="Google Shape;74;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7"/>
        <p:cNvGrpSpPr/>
        <p:nvPr/>
      </p:nvGrpSpPr>
      <p:grpSpPr>
        <a:xfrm>
          <a:off x="0" y="0"/>
          <a:ext cx="0" cy="0"/>
          <a:chOff x="0" y="0"/>
          <a:chExt cx="0" cy="0"/>
        </a:xfrm>
      </p:grpSpPr>
      <p:sp>
        <p:nvSpPr>
          <p:cNvPr id="78" name="Google Shape;78;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2"/>
        <p:cNvGrpSpPr/>
        <p:nvPr/>
      </p:nvGrpSpPr>
      <p:grpSpPr>
        <a:xfrm>
          <a:off x="0" y="0"/>
          <a:ext cx="0" cy="0"/>
          <a:chOff x="0" y="0"/>
          <a:chExt cx="0" cy="0"/>
        </a:xfrm>
      </p:grpSpPr>
      <p:sp>
        <p:nvSpPr>
          <p:cNvPr id="83" name="Google Shape;83;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6"/>
        <p:cNvGrpSpPr/>
        <p:nvPr/>
      </p:nvGrpSpPr>
      <p:grpSpPr>
        <a:xfrm>
          <a:off x="0" y="0"/>
          <a:ext cx="0" cy="0"/>
          <a:chOff x="0" y="0"/>
          <a:chExt cx="0" cy="0"/>
        </a:xfrm>
      </p:grpSpPr>
      <p:sp>
        <p:nvSpPr>
          <p:cNvPr id="87" name="Google Shape;87;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p2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9" name="Google Shape;89;p2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90" name="Google Shape;90;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93"/>
        <p:cNvGrpSpPr/>
        <p:nvPr/>
      </p:nvGrpSpPr>
      <p:grpSpPr>
        <a:xfrm>
          <a:off x="0" y="0"/>
          <a:ext cx="0" cy="0"/>
          <a:chOff x="0" y="0"/>
          <a:chExt cx="0" cy="0"/>
        </a:xfrm>
      </p:grpSpPr>
      <p:sp>
        <p:nvSpPr>
          <p:cNvPr id="94" name="Google Shape;94;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24"/>
          <p:cNvSpPr>
            <a:spLocks noGrp="1"/>
          </p:cNvSpPr>
          <p:nvPr>
            <p:ph type="pic" idx="2"/>
          </p:nvPr>
        </p:nvSpPr>
        <p:spPr>
          <a:xfrm>
            <a:off x="5183188" y="987425"/>
            <a:ext cx="6172200" cy="4873625"/>
          </a:xfrm>
          <a:prstGeom prst="rect">
            <a:avLst/>
          </a:prstGeom>
          <a:noFill/>
          <a:ln>
            <a:noFill/>
          </a:ln>
        </p:spPr>
      </p:sp>
      <p:sp>
        <p:nvSpPr>
          <p:cNvPr id="96" name="Google Shape;96;p2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97" name="Google Shape;97;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00"/>
        <p:cNvGrpSpPr/>
        <p:nvPr/>
      </p:nvGrpSpPr>
      <p:grpSpPr>
        <a:xfrm>
          <a:off x="0" y="0"/>
          <a:ext cx="0" cy="0"/>
          <a:chOff x="0" y="0"/>
          <a:chExt cx="0" cy="0"/>
        </a:xfrm>
      </p:grpSpPr>
      <p:sp>
        <p:nvSpPr>
          <p:cNvPr id="101" name="Google Shape;101;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2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3" name="Google Shape;103;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06"/>
        <p:cNvGrpSpPr/>
        <p:nvPr/>
      </p:nvGrpSpPr>
      <p:grpSpPr>
        <a:xfrm>
          <a:off x="0" y="0"/>
          <a:ext cx="0" cy="0"/>
          <a:chOff x="0" y="0"/>
          <a:chExt cx="0" cy="0"/>
        </a:xfrm>
      </p:grpSpPr>
      <p:sp>
        <p:nvSpPr>
          <p:cNvPr id="107" name="Google Shape;107;p2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8" name="Google Shape;108;p2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9" name="Google Shape;109;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with Image">
  <p:cSld name="Title Slide with Image">
    <p:spTree>
      <p:nvGrpSpPr>
        <p:cNvPr id="1" name="Shape 112"/>
        <p:cNvGrpSpPr/>
        <p:nvPr/>
      </p:nvGrpSpPr>
      <p:grpSpPr>
        <a:xfrm>
          <a:off x="0" y="0"/>
          <a:ext cx="0" cy="0"/>
          <a:chOff x="0" y="0"/>
          <a:chExt cx="0" cy="0"/>
        </a:xfrm>
      </p:grpSpPr>
      <p:sp>
        <p:nvSpPr>
          <p:cNvPr id="113" name="Google Shape;113;p27"/>
          <p:cNvSpPr/>
          <p:nvPr/>
        </p:nvSpPr>
        <p:spPr>
          <a:xfrm rot="10800000" flipH="1">
            <a:off x="0" y="-6"/>
            <a:ext cx="10625328" cy="5404110"/>
          </a:xfrm>
          <a:prstGeom prst="rtTriangle">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114" name="Google Shape;114;p27"/>
          <p:cNvCxnSpPr/>
          <p:nvPr/>
        </p:nvCxnSpPr>
        <p:spPr>
          <a:xfrm rot="10800000" flipH="1">
            <a:off x="0" y="0"/>
            <a:ext cx="6030686" cy="3004456"/>
          </a:xfrm>
          <a:prstGeom prst="straightConnector1">
            <a:avLst/>
          </a:prstGeom>
          <a:noFill/>
          <a:ln w="9525" cap="flat" cmpd="sng">
            <a:solidFill>
              <a:srgbClr val="A5A5A5"/>
            </a:solidFill>
            <a:prstDash val="solid"/>
            <a:miter lim="8000"/>
            <a:headEnd type="none" w="sm" len="sm"/>
            <a:tailEnd type="none" w="sm" len="sm"/>
          </a:ln>
        </p:spPr>
      </p:cxnSp>
      <p:sp>
        <p:nvSpPr>
          <p:cNvPr id="115" name="Google Shape;115;p27"/>
          <p:cNvSpPr>
            <a:spLocks noGrp="1"/>
          </p:cNvSpPr>
          <p:nvPr>
            <p:ph type="pic" idx="2"/>
          </p:nvPr>
        </p:nvSpPr>
        <p:spPr>
          <a:xfrm>
            <a:off x="1683398" y="860944"/>
            <a:ext cx="4428523" cy="5137089"/>
          </a:xfrm>
          <a:prstGeom prst="rect">
            <a:avLst/>
          </a:prstGeom>
          <a:noFill/>
          <a:ln>
            <a:noFill/>
          </a:ln>
        </p:spPr>
      </p:sp>
      <p:cxnSp>
        <p:nvCxnSpPr>
          <p:cNvPr id="116" name="Google Shape;116;p27"/>
          <p:cNvCxnSpPr/>
          <p:nvPr/>
        </p:nvCxnSpPr>
        <p:spPr>
          <a:xfrm rot="10800000" flipH="1">
            <a:off x="9004301" y="3924299"/>
            <a:ext cx="3187700" cy="1689100"/>
          </a:xfrm>
          <a:prstGeom prst="straightConnector1">
            <a:avLst/>
          </a:prstGeom>
          <a:noFill/>
          <a:ln w="9525" cap="flat" cmpd="sng">
            <a:solidFill>
              <a:schemeClr val="accent2"/>
            </a:solidFill>
            <a:prstDash val="solid"/>
            <a:miter lim="8000"/>
            <a:headEnd type="none" w="sm" len="sm"/>
            <a:tailEnd type="none" w="sm" len="sm"/>
          </a:ln>
        </p:spPr>
      </p:cxnSp>
      <p:sp>
        <p:nvSpPr>
          <p:cNvPr id="117" name="Google Shape;117;p27" title="Title"/>
          <p:cNvSpPr txBox="1">
            <a:spLocks noGrp="1"/>
          </p:cNvSpPr>
          <p:nvPr>
            <p:ph type="ctrTitle"/>
          </p:nvPr>
        </p:nvSpPr>
        <p:spPr>
          <a:xfrm>
            <a:off x="6375721" y="2006084"/>
            <a:ext cx="4853573" cy="1616252"/>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accent1"/>
              </a:buClr>
              <a:buSzPts val="4300"/>
              <a:buFont typeface="Calibri"/>
              <a:buNone/>
              <a:defRPr sz="4300" b="1">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27" title="Subtitle"/>
          <p:cNvSpPr txBox="1">
            <a:spLocks noGrp="1"/>
          </p:cNvSpPr>
          <p:nvPr>
            <p:ph type="subTitle" idx="1"/>
          </p:nvPr>
        </p:nvSpPr>
        <p:spPr>
          <a:xfrm>
            <a:off x="6375214" y="3640998"/>
            <a:ext cx="4854339" cy="1257574"/>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1000"/>
              </a:spcBef>
              <a:spcAft>
                <a:spcPts val="0"/>
              </a:spcAft>
              <a:buClr>
                <a:srgbClr val="2E7A40"/>
              </a:buClr>
              <a:buSzPts val="2400"/>
              <a:buFont typeface="Arial"/>
              <a:buNone/>
              <a:defRPr sz="2400" b="0" i="0" u="none" strike="noStrike" cap="none">
                <a:solidFill>
                  <a:schemeClr val="accent6"/>
                </a:solidFill>
                <a:latin typeface="Calibri"/>
                <a:ea typeface="Calibri"/>
                <a:cs typeface="Calibri"/>
                <a:sym typeface="Calibri"/>
              </a:defRPr>
            </a:lvl1pPr>
            <a:lvl2pPr marR="0" lvl="1" algn="ctr">
              <a:lnSpc>
                <a:spcPct val="90000"/>
              </a:lnSpc>
              <a:spcBef>
                <a:spcPts val="500"/>
              </a:spcBef>
              <a:spcAft>
                <a:spcPts val="0"/>
              </a:spcAft>
              <a:buClr>
                <a:srgbClr val="2E7A40"/>
              </a:buClr>
              <a:buSzPts val="2000"/>
              <a:buFont typeface="Arial"/>
              <a:buNone/>
              <a:defRPr sz="2000" b="0" i="0" u="none" strike="noStrike" cap="none">
                <a:solidFill>
                  <a:schemeClr val="dk1"/>
                </a:solidFill>
                <a:latin typeface="Calibri"/>
                <a:ea typeface="Calibri"/>
                <a:cs typeface="Calibri"/>
                <a:sym typeface="Calibri"/>
              </a:defRPr>
            </a:lvl2pPr>
            <a:lvl3pPr marR="0" lvl="2" algn="ctr">
              <a:lnSpc>
                <a:spcPct val="90000"/>
              </a:lnSpc>
              <a:spcBef>
                <a:spcPts val="500"/>
              </a:spcBef>
              <a:spcAft>
                <a:spcPts val="0"/>
              </a:spcAft>
              <a:buClr>
                <a:srgbClr val="2E7A40"/>
              </a:buClr>
              <a:buSzPts val="1800"/>
              <a:buFont typeface="Arial"/>
              <a:buNone/>
              <a:defRPr sz="1800" b="0" i="0" u="none" strike="noStrike" cap="none">
                <a:solidFill>
                  <a:schemeClr val="dk1"/>
                </a:solidFill>
                <a:latin typeface="Calibri"/>
                <a:ea typeface="Calibri"/>
                <a:cs typeface="Calibri"/>
                <a:sym typeface="Calibri"/>
              </a:defRPr>
            </a:lvl3pPr>
            <a:lvl4pPr marR="0" lvl="3" algn="ctr">
              <a:lnSpc>
                <a:spcPct val="90000"/>
              </a:lnSpc>
              <a:spcBef>
                <a:spcPts val="500"/>
              </a:spcBef>
              <a:spcAft>
                <a:spcPts val="0"/>
              </a:spcAft>
              <a:buClr>
                <a:srgbClr val="2E7A40"/>
              </a:buClr>
              <a:buSzPts val="1600"/>
              <a:buFont typeface="Arial"/>
              <a:buNone/>
              <a:defRPr sz="1600" b="0" i="0" u="none" strike="noStrike" cap="none">
                <a:solidFill>
                  <a:schemeClr val="dk1"/>
                </a:solidFill>
                <a:latin typeface="Calibri"/>
                <a:ea typeface="Calibri"/>
                <a:cs typeface="Calibri"/>
                <a:sym typeface="Calibri"/>
              </a:defRPr>
            </a:lvl4pPr>
            <a:lvl5pPr marR="0" lvl="4" algn="ctr">
              <a:lnSpc>
                <a:spcPct val="90000"/>
              </a:lnSpc>
              <a:spcBef>
                <a:spcPts val="500"/>
              </a:spcBef>
              <a:spcAft>
                <a:spcPts val="0"/>
              </a:spcAft>
              <a:buClr>
                <a:srgbClr val="2E7A40"/>
              </a:buClr>
              <a:buSzPts val="1600"/>
              <a:buFont typeface="Arial"/>
              <a:buNone/>
              <a:defRPr sz="1600" b="0" i="0" u="none" strike="noStrike" cap="none">
                <a:solidFill>
                  <a:schemeClr val="dk1"/>
                </a:solidFill>
                <a:latin typeface="Calibri"/>
                <a:ea typeface="Calibri"/>
                <a:cs typeface="Calibri"/>
                <a:sym typeface="Calibri"/>
              </a:defRPr>
            </a:lvl5pPr>
            <a:lvl6pPr marR="0" lvl="5"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cxnSp>
        <p:nvCxnSpPr>
          <p:cNvPr id="119" name="Google Shape;119;p27"/>
          <p:cNvCxnSpPr/>
          <p:nvPr/>
        </p:nvCxnSpPr>
        <p:spPr>
          <a:xfrm rot="10800000" flipH="1">
            <a:off x="-17837" y="4700016"/>
            <a:ext cx="1919789" cy="1001054"/>
          </a:xfrm>
          <a:prstGeom prst="straightConnector1">
            <a:avLst/>
          </a:prstGeom>
          <a:noFill/>
          <a:ln w="9525" cap="flat" cmpd="sng">
            <a:solidFill>
              <a:schemeClr val="accent1"/>
            </a:solidFill>
            <a:prstDash val="solid"/>
            <a:miter lim="8000"/>
            <a:headEnd type="none" w="sm" len="sm"/>
            <a:tailEnd type="none" w="sm" len="sm"/>
          </a:ln>
        </p:spPr>
      </p:cxnSp>
    </p:spTree>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hyperlink" Target="https://dfpc.colorado.gov/sections/fire-life-safety/fire-prevention-branch"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jpg"/><Relationship Id="rId7"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grpSp>
        <p:nvGrpSpPr>
          <p:cNvPr id="124" name="Google Shape;124;p1" descr="Company name and logo group of information&#10;"/>
          <p:cNvGrpSpPr/>
          <p:nvPr/>
        </p:nvGrpSpPr>
        <p:grpSpPr>
          <a:xfrm>
            <a:off x="2955850" y="2855631"/>
            <a:ext cx="1881541" cy="1118752"/>
            <a:chOff x="2955850" y="2902286"/>
            <a:chExt cx="1881541" cy="1118752"/>
          </a:xfrm>
        </p:grpSpPr>
        <p:sp>
          <p:nvSpPr>
            <p:cNvPr id="125" name="Google Shape;125;p1"/>
            <p:cNvSpPr txBox="1"/>
            <p:nvPr/>
          </p:nvSpPr>
          <p:spPr>
            <a:xfrm>
              <a:off x="3238428" y="2902286"/>
              <a:ext cx="1295547"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6000"/>
                <a:buFont typeface="Arial"/>
                <a:buNone/>
              </a:pPr>
              <a:r>
                <a:rPr lang="en-US" sz="6000" b="1" i="0" u="none" strike="noStrike" cap="none">
                  <a:solidFill>
                    <a:schemeClr val="lt1"/>
                  </a:solidFill>
                  <a:latin typeface="Arial Black"/>
                  <a:ea typeface="Arial Black"/>
                  <a:cs typeface="Arial Black"/>
                  <a:sym typeface="Arial Black"/>
                </a:rPr>
                <a:t>FR</a:t>
              </a:r>
              <a:endParaRPr sz="1400" b="0" i="0" u="none" strike="noStrike" cap="none">
                <a:solidFill>
                  <a:srgbClr val="000000"/>
                </a:solidFill>
                <a:latin typeface="Arial"/>
                <a:ea typeface="Arial"/>
                <a:cs typeface="Arial"/>
                <a:sym typeface="Arial"/>
              </a:endParaRPr>
            </a:p>
          </p:txBody>
        </p:sp>
        <p:sp>
          <p:nvSpPr>
            <p:cNvPr id="126" name="Google Shape;126;p1"/>
            <p:cNvSpPr txBox="1"/>
            <p:nvPr/>
          </p:nvSpPr>
          <p:spPr>
            <a:xfrm>
              <a:off x="2955850" y="3713261"/>
              <a:ext cx="188154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Calibri"/>
                  <a:ea typeface="Calibri"/>
                  <a:cs typeface="Calibri"/>
                  <a:sym typeface="Calibri"/>
                </a:rPr>
                <a:t>FABRIKAM RESIDENCES</a:t>
              </a:r>
              <a:endParaRPr sz="1400" b="0" i="0" u="none" strike="noStrike" cap="none">
                <a:solidFill>
                  <a:srgbClr val="000000"/>
                </a:solidFill>
                <a:latin typeface="Arial"/>
                <a:ea typeface="Arial"/>
                <a:cs typeface="Arial"/>
                <a:sym typeface="Arial"/>
              </a:endParaRPr>
            </a:p>
          </p:txBody>
        </p:sp>
      </p:grpSp>
      <p:sp>
        <p:nvSpPr>
          <p:cNvPr id="127" name="Google Shape;127;p1"/>
          <p:cNvSpPr txBox="1">
            <a:spLocks noGrp="1"/>
          </p:cNvSpPr>
          <p:nvPr>
            <p:ph type="ctrTitle"/>
          </p:nvPr>
        </p:nvSpPr>
        <p:spPr>
          <a:xfrm>
            <a:off x="7939450" y="339500"/>
            <a:ext cx="4252500" cy="2757900"/>
          </a:xfrm>
          <a:prstGeom prst="rect">
            <a:avLst/>
          </a:prstGeom>
          <a:noFill/>
          <a:ln>
            <a:noFill/>
          </a:ln>
        </p:spPr>
        <p:txBody>
          <a:bodyPr spcFirstLastPara="1" wrap="square" lIns="91425" tIns="45700" rIns="91425" bIns="0" anchor="b" anchorCtr="0">
            <a:normAutofit/>
          </a:bodyPr>
          <a:lstStyle/>
          <a:p>
            <a:pPr marL="0" lvl="0" indent="0" algn="ctr" rtl="0">
              <a:lnSpc>
                <a:spcPct val="90000"/>
              </a:lnSpc>
              <a:spcBef>
                <a:spcPts val="0"/>
              </a:spcBef>
              <a:spcAft>
                <a:spcPts val="0"/>
              </a:spcAft>
              <a:buClr>
                <a:schemeClr val="accent1"/>
              </a:buClr>
              <a:buSzPts val="4300"/>
              <a:buFont typeface="Calibri"/>
              <a:buNone/>
            </a:pPr>
            <a:r>
              <a:rPr lang="en-US" sz="3089">
                <a:solidFill>
                  <a:srgbClr val="0C343D"/>
                </a:solidFill>
                <a:latin typeface="Arial"/>
                <a:ea typeface="Arial"/>
                <a:cs typeface="Arial"/>
                <a:sym typeface="Arial"/>
              </a:rPr>
              <a:t>Residential Board &amp; Care </a:t>
            </a:r>
            <a:endParaRPr sz="3089">
              <a:solidFill>
                <a:srgbClr val="0C343D"/>
              </a:solidFill>
              <a:latin typeface="Arial"/>
              <a:ea typeface="Arial"/>
              <a:cs typeface="Arial"/>
              <a:sym typeface="Arial"/>
            </a:endParaRPr>
          </a:p>
          <a:p>
            <a:pPr marL="0" lvl="0" indent="0" algn="ctr" rtl="0">
              <a:lnSpc>
                <a:spcPct val="90000"/>
              </a:lnSpc>
              <a:spcBef>
                <a:spcPts val="0"/>
              </a:spcBef>
              <a:spcAft>
                <a:spcPts val="0"/>
              </a:spcAft>
              <a:buClr>
                <a:schemeClr val="accent1"/>
              </a:buClr>
              <a:buSzPts val="4300"/>
              <a:buFont typeface="Calibri"/>
              <a:buNone/>
            </a:pPr>
            <a:r>
              <a:rPr lang="en-US" sz="3089">
                <a:solidFill>
                  <a:srgbClr val="0C343D"/>
                </a:solidFill>
                <a:latin typeface="Arial"/>
                <a:ea typeface="Arial"/>
                <a:cs typeface="Arial"/>
                <a:sym typeface="Arial"/>
              </a:rPr>
              <a:t>Defend in Place</a:t>
            </a:r>
            <a:br>
              <a:rPr lang="en-US">
                <a:solidFill>
                  <a:srgbClr val="002060"/>
                </a:solidFill>
                <a:latin typeface="Arial"/>
                <a:ea typeface="Arial"/>
                <a:cs typeface="Arial"/>
                <a:sym typeface="Arial"/>
              </a:rPr>
            </a:br>
            <a:r>
              <a:rPr lang="en-US" sz="2400">
                <a:solidFill>
                  <a:srgbClr val="00B050"/>
                </a:solidFill>
                <a:latin typeface="Arial"/>
                <a:ea typeface="Arial"/>
                <a:cs typeface="Arial"/>
                <a:sym typeface="Arial"/>
              </a:rPr>
              <a:t>Understanding the New DFPC Guidance</a:t>
            </a:r>
            <a:endParaRPr sz="2400">
              <a:solidFill>
                <a:srgbClr val="00B050"/>
              </a:solidFill>
              <a:latin typeface="Arial"/>
              <a:ea typeface="Arial"/>
              <a:cs typeface="Arial"/>
              <a:sym typeface="Arial"/>
            </a:endParaRPr>
          </a:p>
        </p:txBody>
      </p:sp>
      <p:sp>
        <p:nvSpPr>
          <p:cNvPr id="128" name="Google Shape;128;p1"/>
          <p:cNvSpPr txBox="1">
            <a:spLocks noGrp="1"/>
          </p:cNvSpPr>
          <p:nvPr>
            <p:ph type="subTitle" idx="1"/>
          </p:nvPr>
        </p:nvSpPr>
        <p:spPr>
          <a:xfrm>
            <a:off x="5138375" y="3048550"/>
            <a:ext cx="6447300" cy="3584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2400"/>
              <a:buNone/>
            </a:pPr>
            <a:r>
              <a:rPr lang="en-US" u="sng">
                <a:solidFill>
                  <a:srgbClr val="002060"/>
                </a:solidFill>
              </a:rPr>
              <a:t>Craig Montoya</a:t>
            </a:r>
            <a:r>
              <a:rPr lang="en-US">
                <a:solidFill>
                  <a:srgbClr val="002060"/>
                </a:solidFill>
              </a:rPr>
              <a:t>, Plans Examiner</a:t>
            </a:r>
            <a:endParaRPr>
              <a:solidFill>
                <a:srgbClr val="002060"/>
              </a:solidFill>
            </a:endParaRPr>
          </a:p>
          <a:p>
            <a:pPr marL="0" lvl="0" indent="0" algn="l" rtl="0">
              <a:lnSpc>
                <a:spcPct val="90000"/>
              </a:lnSpc>
              <a:spcBef>
                <a:spcPts val="0"/>
              </a:spcBef>
              <a:spcAft>
                <a:spcPts val="0"/>
              </a:spcAft>
              <a:buSzPts val="2400"/>
              <a:buNone/>
            </a:pPr>
            <a:endParaRPr/>
          </a:p>
          <a:p>
            <a:pPr marL="0" lvl="0" indent="0" algn="l" rtl="0">
              <a:lnSpc>
                <a:spcPct val="90000"/>
              </a:lnSpc>
              <a:spcBef>
                <a:spcPts val="0"/>
              </a:spcBef>
              <a:spcAft>
                <a:spcPts val="0"/>
              </a:spcAft>
              <a:buSzPts val="2400"/>
              <a:buNone/>
            </a:pPr>
            <a:r>
              <a:rPr lang="en-US" u="sng">
                <a:solidFill>
                  <a:srgbClr val="002060"/>
                </a:solidFill>
              </a:rPr>
              <a:t>Shannon St. Hilaire</a:t>
            </a:r>
            <a:r>
              <a:rPr lang="en-US">
                <a:solidFill>
                  <a:srgbClr val="002060"/>
                </a:solidFill>
              </a:rPr>
              <a:t>, Health Facilities Liaison</a:t>
            </a:r>
            <a:endParaRPr/>
          </a:p>
          <a:p>
            <a:pPr marL="0" lvl="0" indent="0" algn="l" rtl="0">
              <a:lnSpc>
                <a:spcPct val="90000"/>
              </a:lnSpc>
              <a:spcBef>
                <a:spcPts val="0"/>
              </a:spcBef>
              <a:spcAft>
                <a:spcPts val="0"/>
              </a:spcAft>
              <a:buSzPts val="2400"/>
              <a:buNone/>
            </a:pPr>
            <a:endParaRPr>
              <a:solidFill>
                <a:srgbClr val="002060"/>
              </a:solidFill>
            </a:endParaRPr>
          </a:p>
          <a:p>
            <a:pPr marL="0" lvl="0" indent="0" algn="l" rtl="0">
              <a:lnSpc>
                <a:spcPct val="90000"/>
              </a:lnSpc>
              <a:spcBef>
                <a:spcPts val="0"/>
              </a:spcBef>
              <a:spcAft>
                <a:spcPts val="0"/>
              </a:spcAft>
              <a:buSzPts val="2400"/>
              <a:buNone/>
            </a:pPr>
            <a:r>
              <a:rPr lang="en-US" u="sng">
                <a:solidFill>
                  <a:srgbClr val="002060"/>
                </a:solidFill>
              </a:rPr>
              <a:t>Bryan Adams</a:t>
            </a:r>
            <a:r>
              <a:rPr lang="en-US">
                <a:solidFill>
                  <a:srgbClr val="002060"/>
                </a:solidFill>
              </a:rPr>
              <a:t>, Residential Healthcare Unit Chief</a:t>
            </a:r>
            <a:endParaRPr>
              <a:solidFill>
                <a:srgbClr val="002060"/>
              </a:solidFill>
            </a:endParaRPr>
          </a:p>
          <a:p>
            <a:pPr marL="0" lvl="0" indent="0" algn="l" rtl="0">
              <a:lnSpc>
                <a:spcPct val="90000"/>
              </a:lnSpc>
              <a:spcBef>
                <a:spcPts val="0"/>
              </a:spcBef>
              <a:spcAft>
                <a:spcPts val="0"/>
              </a:spcAft>
              <a:buSzPts val="2400"/>
              <a:buNone/>
            </a:pPr>
            <a:endParaRPr>
              <a:solidFill>
                <a:srgbClr val="002060"/>
              </a:solidFill>
            </a:endParaRPr>
          </a:p>
          <a:p>
            <a:pPr marL="0" lvl="0" indent="0" algn="l" rtl="0">
              <a:lnSpc>
                <a:spcPct val="90000"/>
              </a:lnSpc>
              <a:spcBef>
                <a:spcPts val="0"/>
              </a:spcBef>
              <a:spcAft>
                <a:spcPts val="0"/>
              </a:spcAft>
              <a:buSzPts val="2400"/>
              <a:buNone/>
            </a:pPr>
            <a:r>
              <a:rPr lang="en-US">
                <a:solidFill>
                  <a:srgbClr val="002060"/>
                </a:solidFill>
              </a:rPr>
              <a:t>Fire &amp; Life Safety Section</a:t>
            </a:r>
            <a:endParaRPr>
              <a:solidFill>
                <a:srgbClr val="002060"/>
              </a:solidFill>
            </a:endParaRPr>
          </a:p>
          <a:p>
            <a:pPr marL="0" lvl="0" indent="0" algn="l" rtl="0">
              <a:lnSpc>
                <a:spcPct val="90000"/>
              </a:lnSpc>
              <a:spcBef>
                <a:spcPts val="0"/>
              </a:spcBef>
              <a:spcAft>
                <a:spcPts val="0"/>
              </a:spcAft>
              <a:buSzPts val="2400"/>
              <a:buNone/>
            </a:pPr>
            <a:r>
              <a:rPr lang="en-US">
                <a:solidFill>
                  <a:srgbClr val="002060"/>
                </a:solidFill>
              </a:rPr>
              <a:t>Division of Fire Prevention and Control Colorado Department of Public Safety</a:t>
            </a:r>
            <a:endParaRPr>
              <a:solidFill>
                <a:srgbClr val="002060"/>
              </a:solidFill>
            </a:endParaRPr>
          </a:p>
        </p:txBody>
      </p:sp>
      <p:pic>
        <p:nvPicPr>
          <p:cNvPr id="129" name="Google Shape;129;p1"/>
          <p:cNvPicPr preferRelativeResize="0"/>
          <p:nvPr/>
        </p:nvPicPr>
        <p:blipFill rotWithShape="1">
          <a:blip r:embed="rId3">
            <a:alphaModFix/>
          </a:blip>
          <a:srcRect/>
          <a:stretch/>
        </p:blipFill>
        <p:spPr>
          <a:xfrm>
            <a:off x="219071" y="2387118"/>
            <a:ext cx="4338057" cy="13791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g3f253585232_0_2"/>
          <p:cNvSpPr txBox="1">
            <a:spLocks noGrp="1"/>
          </p:cNvSpPr>
          <p:nvPr>
            <p:ph type="ctrTitle"/>
          </p:nvPr>
        </p:nvSpPr>
        <p:spPr>
          <a:xfrm>
            <a:off x="7201200" y="1517575"/>
            <a:ext cx="4858500" cy="1248600"/>
          </a:xfrm>
          <a:prstGeom prst="rect">
            <a:avLst/>
          </a:prstGeom>
        </p:spPr>
        <p:txBody>
          <a:bodyPr spcFirstLastPara="1" wrap="square" lIns="91425" tIns="45700" rIns="91425" bIns="0" anchor="b" anchorCtr="0">
            <a:normAutofit/>
          </a:bodyPr>
          <a:lstStyle/>
          <a:p>
            <a:pPr marL="0" lvl="0" indent="0" algn="ctr" rtl="0">
              <a:spcBef>
                <a:spcPts val="0"/>
              </a:spcBef>
              <a:spcAft>
                <a:spcPts val="0"/>
              </a:spcAft>
              <a:buNone/>
            </a:pPr>
            <a:r>
              <a:rPr lang="en-US">
                <a:solidFill>
                  <a:srgbClr val="073763"/>
                </a:solidFill>
                <a:latin typeface="Arial"/>
                <a:ea typeface="Arial"/>
                <a:cs typeface="Arial"/>
                <a:sym typeface="Arial"/>
              </a:rPr>
              <a:t>Outcomes &amp; Highlights</a:t>
            </a:r>
            <a:endParaRPr>
              <a:solidFill>
                <a:srgbClr val="073763"/>
              </a:solidFill>
              <a:latin typeface="Arial"/>
              <a:ea typeface="Arial"/>
              <a:cs typeface="Arial"/>
              <a:sym typeface="Arial"/>
            </a:endParaRPr>
          </a:p>
        </p:txBody>
      </p:sp>
      <p:sp>
        <p:nvSpPr>
          <p:cNvPr id="136" name="Google Shape;136;g3f253585232_0_2"/>
          <p:cNvSpPr txBox="1">
            <a:spLocks noGrp="1"/>
          </p:cNvSpPr>
          <p:nvPr>
            <p:ph type="subTitle" idx="1"/>
          </p:nvPr>
        </p:nvSpPr>
        <p:spPr>
          <a:xfrm>
            <a:off x="4986350" y="2883750"/>
            <a:ext cx="6901500" cy="3748800"/>
          </a:xfrm>
          <a:prstGeom prst="rect">
            <a:avLst/>
          </a:prstGeom>
        </p:spPr>
        <p:txBody>
          <a:bodyPr spcFirstLastPara="1" wrap="square" lIns="91425" tIns="45700" rIns="91425" bIns="45700" anchor="t" anchorCtr="0">
            <a:normAutofit fontScale="92500"/>
          </a:bodyPr>
          <a:lstStyle/>
          <a:p>
            <a:pPr marL="457200" lvl="0" indent="-398299" algn="l" rtl="0">
              <a:lnSpc>
                <a:spcPct val="100000"/>
              </a:lnSpc>
              <a:spcBef>
                <a:spcPts val="0"/>
              </a:spcBef>
              <a:spcAft>
                <a:spcPts val="0"/>
              </a:spcAft>
              <a:buClr>
                <a:schemeClr val="accent2"/>
              </a:buClr>
              <a:buSzPct val="100000"/>
              <a:buChar char="•"/>
            </a:pPr>
            <a:r>
              <a:rPr lang="en-US" sz="3949">
                <a:solidFill>
                  <a:schemeClr val="dk2"/>
                </a:solidFill>
              </a:rPr>
              <a:t>Understand Defend in Place (DIP) in Large Residential Board &amp; Care</a:t>
            </a:r>
            <a:endParaRPr sz="3949">
              <a:solidFill>
                <a:schemeClr val="dk2"/>
              </a:solidFill>
            </a:endParaRPr>
          </a:p>
          <a:p>
            <a:pPr marL="457200" lvl="0" indent="-398299" algn="l" rtl="0">
              <a:lnSpc>
                <a:spcPct val="100000"/>
              </a:lnSpc>
              <a:spcBef>
                <a:spcPts val="0"/>
              </a:spcBef>
              <a:spcAft>
                <a:spcPts val="0"/>
              </a:spcAft>
              <a:buClr>
                <a:schemeClr val="accent2"/>
              </a:buClr>
              <a:buSzPct val="100000"/>
              <a:buChar char="•"/>
            </a:pPr>
            <a:r>
              <a:rPr lang="en-US" sz="3949">
                <a:solidFill>
                  <a:schemeClr val="dk2"/>
                </a:solidFill>
              </a:rPr>
              <a:t>Explain Total Concept for DIP</a:t>
            </a:r>
            <a:endParaRPr sz="3949">
              <a:solidFill>
                <a:schemeClr val="dk2"/>
              </a:solidFill>
            </a:endParaRPr>
          </a:p>
          <a:p>
            <a:pPr marL="457200" lvl="0" indent="-398299" algn="l" rtl="0">
              <a:lnSpc>
                <a:spcPct val="100000"/>
              </a:lnSpc>
              <a:spcBef>
                <a:spcPts val="0"/>
              </a:spcBef>
              <a:spcAft>
                <a:spcPts val="0"/>
              </a:spcAft>
              <a:buClr>
                <a:schemeClr val="accent2"/>
              </a:buClr>
              <a:buSzPct val="100000"/>
              <a:buChar char="•"/>
            </a:pPr>
            <a:r>
              <a:rPr lang="en-US" sz="3949">
                <a:solidFill>
                  <a:schemeClr val="dk2"/>
                </a:solidFill>
              </a:rPr>
              <a:t>List requirements for DIP</a:t>
            </a:r>
            <a:endParaRPr sz="3949">
              <a:solidFill>
                <a:schemeClr val="dk2"/>
              </a:solidFill>
            </a:endParaRPr>
          </a:p>
          <a:p>
            <a:pPr marL="457200" lvl="0" indent="-398299" algn="l" rtl="0">
              <a:lnSpc>
                <a:spcPct val="100000"/>
              </a:lnSpc>
              <a:spcBef>
                <a:spcPts val="0"/>
              </a:spcBef>
              <a:spcAft>
                <a:spcPts val="0"/>
              </a:spcAft>
              <a:buClr>
                <a:schemeClr val="accent2"/>
              </a:buClr>
              <a:buSzPct val="100000"/>
              <a:buChar char="•"/>
            </a:pPr>
            <a:r>
              <a:rPr lang="en-US" sz="3949">
                <a:solidFill>
                  <a:schemeClr val="dk2"/>
                </a:solidFill>
              </a:rPr>
              <a:t>Know how to request DIP review</a:t>
            </a:r>
            <a:endParaRPr sz="3949">
              <a:solidFill>
                <a:schemeClr val="dk2"/>
              </a:solidFill>
            </a:endParaRPr>
          </a:p>
          <a:p>
            <a:pPr marL="457200" lvl="0" indent="-398299" algn="l" rtl="0">
              <a:lnSpc>
                <a:spcPct val="100000"/>
              </a:lnSpc>
              <a:spcBef>
                <a:spcPts val="0"/>
              </a:spcBef>
              <a:spcAft>
                <a:spcPts val="0"/>
              </a:spcAft>
              <a:buClr>
                <a:schemeClr val="accent2"/>
              </a:buClr>
              <a:buSzPct val="100000"/>
              <a:buChar char="•"/>
            </a:pPr>
            <a:r>
              <a:rPr lang="en-US" sz="3949">
                <a:solidFill>
                  <a:schemeClr val="dk2"/>
                </a:solidFill>
              </a:rPr>
              <a:t>Q&amp;A at the end</a:t>
            </a:r>
            <a:endParaRPr/>
          </a:p>
        </p:txBody>
      </p:sp>
      <p:pic>
        <p:nvPicPr>
          <p:cNvPr id="137" name="Google Shape;137;g3f253585232_0_2"/>
          <p:cNvPicPr preferRelativeResize="0"/>
          <p:nvPr/>
        </p:nvPicPr>
        <p:blipFill>
          <a:blip r:embed="rId3">
            <a:alphaModFix/>
          </a:blip>
          <a:stretch>
            <a:fillRect/>
          </a:stretch>
        </p:blipFill>
        <p:spPr>
          <a:xfrm>
            <a:off x="1482375" y="1742150"/>
            <a:ext cx="2592900" cy="3373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
          <p:cNvSpPr txBox="1">
            <a:spLocks noGrp="1"/>
          </p:cNvSpPr>
          <p:nvPr>
            <p:ph type="title"/>
          </p:nvPr>
        </p:nvSpPr>
        <p:spPr>
          <a:xfrm>
            <a:off x="300468" y="457201"/>
            <a:ext cx="8333100" cy="1485899"/>
          </a:xfrm>
          <a:prstGeom prst="rect">
            <a:avLst/>
          </a:prstGeom>
          <a:noFill/>
          <a:ln>
            <a:noFill/>
          </a:ln>
        </p:spPr>
        <p:txBody>
          <a:bodyPr spcFirstLastPara="1" wrap="square" lIns="91425" tIns="45700" rIns="91425" bIns="0" anchor="b" anchorCtr="0">
            <a:normAutofit/>
          </a:bodyPr>
          <a:lstStyle/>
          <a:p>
            <a:pPr marL="0" lvl="0" indent="0" algn="ctr" rtl="0">
              <a:lnSpc>
                <a:spcPct val="90000"/>
              </a:lnSpc>
              <a:spcBef>
                <a:spcPts val="0"/>
              </a:spcBef>
              <a:spcAft>
                <a:spcPts val="0"/>
              </a:spcAft>
              <a:buClr>
                <a:schemeClr val="accent1"/>
              </a:buClr>
              <a:buSzPts val="4400"/>
              <a:buFont typeface="Calibri"/>
              <a:buNone/>
            </a:pPr>
            <a:r>
              <a:rPr lang="en-US">
                <a:solidFill>
                  <a:srgbClr val="002060"/>
                </a:solidFill>
                <a:latin typeface="Arial"/>
                <a:ea typeface="Arial"/>
                <a:cs typeface="Arial"/>
                <a:sym typeface="Arial"/>
              </a:rPr>
              <a:t>Community Perspectives of Defend in Place</a:t>
            </a:r>
            <a:endParaRPr>
              <a:solidFill>
                <a:srgbClr val="002060"/>
              </a:solidFill>
              <a:latin typeface="Arial"/>
              <a:ea typeface="Arial"/>
              <a:cs typeface="Arial"/>
              <a:sym typeface="Arial"/>
            </a:endParaRPr>
          </a:p>
        </p:txBody>
      </p:sp>
      <p:sp>
        <p:nvSpPr>
          <p:cNvPr id="143" name="Google Shape;143;p2"/>
          <p:cNvSpPr txBox="1">
            <a:spLocks noGrp="1"/>
          </p:cNvSpPr>
          <p:nvPr>
            <p:ph type="body" idx="4"/>
          </p:nvPr>
        </p:nvSpPr>
        <p:spPr>
          <a:xfrm>
            <a:off x="606050" y="2291975"/>
            <a:ext cx="8333100" cy="3755400"/>
          </a:xfrm>
          <a:prstGeom prst="rect">
            <a:avLst/>
          </a:prstGeom>
          <a:noFill/>
          <a:ln>
            <a:noFill/>
          </a:ln>
        </p:spPr>
        <p:txBody>
          <a:bodyPr spcFirstLastPara="1" wrap="square" lIns="91425" tIns="45700" rIns="91425" bIns="45700" anchor="t" anchorCtr="0">
            <a:normAutofit fontScale="40000" lnSpcReduction="20000"/>
          </a:bodyPr>
          <a:lstStyle/>
          <a:p>
            <a:pPr marL="457200" lvl="0" indent="-326390" algn="l" rtl="0">
              <a:lnSpc>
                <a:spcPct val="150000"/>
              </a:lnSpc>
              <a:spcBef>
                <a:spcPts val="0"/>
              </a:spcBef>
              <a:spcAft>
                <a:spcPts val="0"/>
              </a:spcAft>
              <a:buClr>
                <a:schemeClr val="accent2"/>
              </a:buClr>
              <a:buSzPct val="100000"/>
              <a:buChar char="•"/>
            </a:pPr>
            <a:r>
              <a:rPr lang="en-US" sz="6300">
                <a:solidFill>
                  <a:schemeClr val="dk2"/>
                </a:solidFill>
                <a:latin typeface="Arial"/>
                <a:ea typeface="Arial"/>
                <a:cs typeface="Arial"/>
                <a:sym typeface="Arial"/>
              </a:rPr>
              <a:t>Who’s Here?</a:t>
            </a:r>
            <a:endParaRPr sz="6300">
              <a:solidFill>
                <a:schemeClr val="dk2"/>
              </a:solidFill>
              <a:latin typeface="Arial"/>
              <a:ea typeface="Arial"/>
              <a:cs typeface="Arial"/>
              <a:sym typeface="Arial"/>
            </a:endParaRPr>
          </a:p>
          <a:p>
            <a:pPr marL="0" lvl="0" indent="0" algn="l" rtl="0">
              <a:lnSpc>
                <a:spcPct val="150000"/>
              </a:lnSpc>
              <a:spcBef>
                <a:spcPts val="0"/>
              </a:spcBef>
              <a:spcAft>
                <a:spcPts val="0"/>
              </a:spcAft>
              <a:buNone/>
            </a:pPr>
            <a:endParaRPr sz="6300">
              <a:solidFill>
                <a:schemeClr val="dk2"/>
              </a:solidFill>
              <a:latin typeface="Arial"/>
              <a:ea typeface="Arial"/>
              <a:cs typeface="Arial"/>
              <a:sym typeface="Arial"/>
            </a:endParaRPr>
          </a:p>
          <a:p>
            <a:pPr marL="457200" lvl="0" indent="-326390" algn="l" rtl="0">
              <a:lnSpc>
                <a:spcPct val="150000"/>
              </a:lnSpc>
              <a:spcBef>
                <a:spcPts val="0"/>
              </a:spcBef>
              <a:spcAft>
                <a:spcPts val="0"/>
              </a:spcAft>
              <a:buClr>
                <a:schemeClr val="accent2"/>
              </a:buClr>
              <a:buSzPct val="100000"/>
              <a:buChar char="•"/>
            </a:pPr>
            <a:r>
              <a:rPr lang="en-US" sz="6300">
                <a:solidFill>
                  <a:schemeClr val="dk2"/>
                </a:solidFill>
                <a:latin typeface="Arial"/>
                <a:ea typeface="Arial"/>
                <a:cs typeface="Arial"/>
                <a:sym typeface="Arial"/>
              </a:rPr>
              <a:t>Is Defend in Place in Use?</a:t>
            </a:r>
            <a:endParaRPr sz="6300">
              <a:latin typeface="Arial"/>
              <a:ea typeface="Arial"/>
              <a:cs typeface="Arial"/>
              <a:sym typeface="Arial"/>
            </a:endParaRPr>
          </a:p>
          <a:p>
            <a:pPr marL="457200" lvl="0" indent="0" algn="l" rtl="0">
              <a:lnSpc>
                <a:spcPct val="150000"/>
              </a:lnSpc>
              <a:spcBef>
                <a:spcPts val="0"/>
              </a:spcBef>
              <a:spcAft>
                <a:spcPts val="0"/>
              </a:spcAft>
              <a:buNone/>
            </a:pPr>
            <a:endParaRPr sz="6300">
              <a:solidFill>
                <a:srgbClr val="002060"/>
              </a:solidFill>
              <a:latin typeface="Arial"/>
              <a:ea typeface="Arial"/>
              <a:cs typeface="Arial"/>
              <a:sym typeface="Arial"/>
            </a:endParaRPr>
          </a:p>
          <a:p>
            <a:pPr marL="457200" lvl="0" indent="-326390" algn="l" rtl="0">
              <a:lnSpc>
                <a:spcPct val="150000"/>
              </a:lnSpc>
              <a:spcBef>
                <a:spcPts val="0"/>
              </a:spcBef>
              <a:spcAft>
                <a:spcPts val="0"/>
              </a:spcAft>
              <a:buClr>
                <a:schemeClr val="accent2"/>
              </a:buClr>
              <a:buSzPct val="100000"/>
              <a:buChar char="•"/>
            </a:pPr>
            <a:r>
              <a:rPr lang="en-US" sz="6300">
                <a:solidFill>
                  <a:srgbClr val="002060"/>
                </a:solidFill>
                <a:latin typeface="Arial"/>
                <a:ea typeface="Arial"/>
                <a:cs typeface="Arial"/>
                <a:sym typeface="Arial"/>
              </a:rPr>
              <a:t>What’s Defend in Place?</a:t>
            </a:r>
            <a:endParaRPr sz="6300">
              <a:solidFill>
                <a:srgbClr val="002060"/>
              </a:solidFill>
              <a:latin typeface="Arial"/>
              <a:ea typeface="Arial"/>
              <a:cs typeface="Arial"/>
              <a:sym typeface="Arial"/>
            </a:endParaRPr>
          </a:p>
          <a:p>
            <a:pPr marL="457200" lvl="0" indent="0" algn="l" rtl="0">
              <a:lnSpc>
                <a:spcPct val="150000"/>
              </a:lnSpc>
              <a:spcBef>
                <a:spcPts val="0"/>
              </a:spcBef>
              <a:spcAft>
                <a:spcPts val="0"/>
              </a:spcAft>
              <a:buNone/>
            </a:pPr>
            <a:endParaRPr sz="6300">
              <a:solidFill>
                <a:srgbClr val="002060"/>
              </a:solidFill>
              <a:latin typeface="Arial"/>
              <a:ea typeface="Arial"/>
              <a:cs typeface="Arial"/>
              <a:sym typeface="Arial"/>
            </a:endParaRPr>
          </a:p>
          <a:p>
            <a:pPr marL="457200" lvl="0" indent="-326390" algn="l" rtl="0">
              <a:lnSpc>
                <a:spcPct val="150000"/>
              </a:lnSpc>
              <a:spcBef>
                <a:spcPts val="0"/>
              </a:spcBef>
              <a:spcAft>
                <a:spcPts val="0"/>
              </a:spcAft>
              <a:buClr>
                <a:schemeClr val="accent2"/>
              </a:buClr>
              <a:buSzPct val="100000"/>
              <a:buChar char="•"/>
            </a:pPr>
            <a:r>
              <a:rPr lang="en-US" sz="6300">
                <a:solidFill>
                  <a:srgbClr val="002060"/>
                </a:solidFill>
                <a:latin typeface="Arial"/>
                <a:ea typeface="Arial"/>
                <a:cs typeface="Arial"/>
                <a:sym typeface="Arial"/>
              </a:rPr>
              <a:t>What Happens for Fire Alarm/Drill?</a:t>
            </a:r>
            <a:endParaRPr sz="6300">
              <a:solidFill>
                <a:srgbClr val="002060"/>
              </a:solidFill>
              <a:latin typeface="Arial"/>
              <a:ea typeface="Arial"/>
              <a:cs typeface="Arial"/>
              <a:sym typeface="Arial"/>
            </a:endParaRPr>
          </a:p>
          <a:p>
            <a:pPr marL="0" lvl="0" indent="0" algn="l" rtl="0">
              <a:lnSpc>
                <a:spcPct val="150000"/>
              </a:lnSpc>
              <a:spcBef>
                <a:spcPts val="0"/>
              </a:spcBef>
              <a:spcAft>
                <a:spcPts val="0"/>
              </a:spcAft>
              <a:buSzPct val="100000"/>
              <a:buNone/>
            </a:pPr>
            <a:endParaRPr/>
          </a:p>
        </p:txBody>
      </p:sp>
      <p:sp>
        <p:nvSpPr>
          <p:cNvPr id="144" name="Google Shape;144;p2"/>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rgbClr val="9E9E9E"/>
                </a:solidFill>
                <a:latin typeface="Calibri"/>
                <a:ea typeface="Calibri"/>
                <a:cs typeface="Calibri"/>
                <a:sym typeface="Calibri"/>
              </a:rPr>
              <a:t>3</a:t>
            </a:fld>
            <a:endParaRPr sz="1200">
              <a:solidFill>
                <a:srgbClr val="9E9E9E"/>
              </a:solidFill>
              <a:latin typeface="Calibri"/>
              <a:ea typeface="Calibri"/>
              <a:cs typeface="Calibri"/>
              <a:sym typeface="Calibri"/>
            </a:endParaRPr>
          </a:p>
        </p:txBody>
      </p:sp>
      <p:pic>
        <p:nvPicPr>
          <p:cNvPr id="145" name="Google Shape;145;p2"/>
          <p:cNvPicPr preferRelativeResize="0"/>
          <p:nvPr/>
        </p:nvPicPr>
        <p:blipFill rotWithShape="1">
          <a:blip r:embed="rId3">
            <a:alphaModFix/>
          </a:blip>
          <a:srcRect/>
          <a:stretch/>
        </p:blipFill>
        <p:spPr>
          <a:xfrm>
            <a:off x="11028433" y="56539"/>
            <a:ext cx="1051132" cy="1366473"/>
          </a:xfrm>
          <a:prstGeom prst="rect">
            <a:avLst/>
          </a:prstGeom>
          <a:noFill/>
          <a:ln>
            <a:noFill/>
          </a:ln>
        </p:spPr>
      </p:pic>
      <p:pic>
        <p:nvPicPr>
          <p:cNvPr id="146" name="Google Shape;146;p2"/>
          <p:cNvPicPr preferRelativeResize="0"/>
          <p:nvPr/>
        </p:nvPicPr>
        <p:blipFill>
          <a:blip r:embed="rId4">
            <a:alphaModFix/>
          </a:blip>
          <a:stretch>
            <a:fillRect/>
          </a:stretch>
        </p:blipFill>
        <p:spPr>
          <a:xfrm>
            <a:off x="8080375" y="2957162"/>
            <a:ext cx="2948050" cy="235150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3"/>
          <p:cNvSpPr txBox="1">
            <a:spLocks noGrp="1"/>
          </p:cNvSpPr>
          <p:nvPr>
            <p:ph type="title"/>
          </p:nvPr>
        </p:nvSpPr>
        <p:spPr>
          <a:xfrm>
            <a:off x="518678" y="209028"/>
            <a:ext cx="8333100" cy="1148100"/>
          </a:xfrm>
          <a:prstGeom prst="rect">
            <a:avLst/>
          </a:prstGeom>
          <a:noFill/>
          <a:ln>
            <a:noFill/>
          </a:ln>
        </p:spPr>
        <p:txBody>
          <a:bodyPr spcFirstLastPara="1" wrap="square" lIns="91425" tIns="45700" rIns="91425" bIns="0" anchor="b" anchorCtr="0">
            <a:normAutofit/>
          </a:bodyPr>
          <a:lstStyle/>
          <a:p>
            <a:pPr marL="0" lvl="0" indent="0" algn="ctr" rtl="0">
              <a:lnSpc>
                <a:spcPct val="90000"/>
              </a:lnSpc>
              <a:spcBef>
                <a:spcPts val="0"/>
              </a:spcBef>
              <a:spcAft>
                <a:spcPts val="0"/>
              </a:spcAft>
              <a:buClr>
                <a:schemeClr val="accent1"/>
              </a:buClr>
              <a:buSzPts val="4400"/>
              <a:buFont typeface="Calibri"/>
              <a:buNone/>
            </a:pPr>
            <a:r>
              <a:rPr lang="en-US">
                <a:solidFill>
                  <a:srgbClr val="002060"/>
                </a:solidFill>
                <a:latin typeface="Arial"/>
                <a:ea typeface="Arial"/>
                <a:cs typeface="Arial"/>
                <a:sym typeface="Arial"/>
              </a:rPr>
              <a:t>Defend in Place Defined</a:t>
            </a:r>
            <a:endParaRPr>
              <a:solidFill>
                <a:srgbClr val="002060"/>
              </a:solidFill>
              <a:latin typeface="Arial"/>
              <a:ea typeface="Arial"/>
              <a:cs typeface="Arial"/>
              <a:sym typeface="Arial"/>
            </a:endParaRPr>
          </a:p>
        </p:txBody>
      </p:sp>
      <p:sp>
        <p:nvSpPr>
          <p:cNvPr id="152" name="Google Shape;152;p3"/>
          <p:cNvSpPr txBox="1">
            <a:spLocks noGrp="1"/>
          </p:cNvSpPr>
          <p:nvPr>
            <p:ph type="body" idx="4"/>
          </p:nvPr>
        </p:nvSpPr>
        <p:spPr>
          <a:xfrm>
            <a:off x="606050" y="1357125"/>
            <a:ext cx="9345600" cy="5052300"/>
          </a:xfrm>
          <a:prstGeom prst="rect">
            <a:avLst/>
          </a:prstGeom>
          <a:noFill/>
          <a:ln>
            <a:noFill/>
          </a:ln>
        </p:spPr>
        <p:txBody>
          <a:bodyPr spcFirstLastPara="1" wrap="square" lIns="91425" tIns="45700" rIns="91425" bIns="45700" anchor="t" anchorCtr="0">
            <a:normAutofit fontScale="62500"/>
          </a:bodyPr>
          <a:lstStyle/>
          <a:p>
            <a:pPr marL="457200" lvl="0" indent="0" algn="l" rtl="0">
              <a:lnSpc>
                <a:spcPct val="150000"/>
              </a:lnSpc>
              <a:spcBef>
                <a:spcPts val="0"/>
              </a:spcBef>
              <a:spcAft>
                <a:spcPts val="0"/>
              </a:spcAft>
              <a:buNone/>
            </a:pPr>
            <a:endParaRPr>
              <a:solidFill>
                <a:srgbClr val="002060"/>
              </a:solidFill>
            </a:endParaRPr>
          </a:p>
          <a:p>
            <a:pPr marL="457200" lvl="0" indent="-353654" algn="l" rtl="0">
              <a:lnSpc>
                <a:spcPct val="150000"/>
              </a:lnSpc>
              <a:spcBef>
                <a:spcPts val="0"/>
              </a:spcBef>
              <a:spcAft>
                <a:spcPts val="0"/>
              </a:spcAft>
              <a:buClr>
                <a:schemeClr val="accent2"/>
              </a:buClr>
              <a:buSzPct val="100000"/>
              <a:buChar char="•"/>
            </a:pPr>
            <a:r>
              <a:rPr lang="en-US" sz="3439">
                <a:solidFill>
                  <a:srgbClr val="002060"/>
                </a:solidFill>
              </a:rPr>
              <a:t>NFPA General Definition</a:t>
            </a:r>
            <a:endParaRPr sz="3439">
              <a:solidFill>
                <a:srgbClr val="002060"/>
              </a:solidFill>
            </a:endParaRPr>
          </a:p>
          <a:p>
            <a:pPr marL="914400" lvl="1" indent="-344900" algn="l" rtl="0">
              <a:lnSpc>
                <a:spcPct val="150000"/>
              </a:lnSpc>
              <a:spcBef>
                <a:spcPts val="0"/>
              </a:spcBef>
              <a:spcAft>
                <a:spcPts val="0"/>
              </a:spcAft>
              <a:buClr>
                <a:schemeClr val="accent2"/>
              </a:buClr>
              <a:buSzPct val="100000"/>
              <a:buChar char="•"/>
            </a:pPr>
            <a:r>
              <a:rPr lang="en-US" sz="2930">
                <a:solidFill>
                  <a:srgbClr val="002060"/>
                </a:solidFill>
              </a:rPr>
              <a:t>2020 NFPA 101 3.3.17 - The operational response in which the action is to relocate the affected occupants to a safe place within the structure during an emergency.</a:t>
            </a:r>
            <a:endParaRPr sz="2930">
              <a:solidFill>
                <a:srgbClr val="002060"/>
              </a:solidFill>
            </a:endParaRPr>
          </a:p>
          <a:p>
            <a:pPr marL="457200" lvl="0" indent="-352556" algn="l" rtl="0">
              <a:lnSpc>
                <a:spcPct val="150000"/>
              </a:lnSpc>
              <a:spcBef>
                <a:spcPts val="0"/>
              </a:spcBef>
              <a:spcAft>
                <a:spcPts val="0"/>
              </a:spcAft>
              <a:buClr>
                <a:schemeClr val="accent2"/>
              </a:buClr>
              <a:buSzPct val="100000"/>
              <a:buChar char="•"/>
            </a:pPr>
            <a:r>
              <a:rPr lang="en-US" sz="3411">
                <a:solidFill>
                  <a:srgbClr val="002060"/>
                </a:solidFill>
              </a:rPr>
              <a:t>Why Defend in Place</a:t>
            </a:r>
            <a:endParaRPr sz="3411">
              <a:solidFill>
                <a:srgbClr val="002060"/>
              </a:solidFill>
            </a:endParaRPr>
          </a:p>
          <a:p>
            <a:pPr marL="914400" lvl="1" indent="-355373" algn="l" rtl="0">
              <a:lnSpc>
                <a:spcPct val="150000"/>
              </a:lnSpc>
              <a:spcBef>
                <a:spcPts val="0"/>
              </a:spcBef>
              <a:spcAft>
                <a:spcPts val="0"/>
              </a:spcAft>
              <a:buClr>
                <a:schemeClr val="accent2"/>
              </a:buClr>
              <a:buSzPct val="100000"/>
              <a:buChar char="•"/>
            </a:pPr>
            <a:r>
              <a:rPr lang="en-US" sz="3194">
                <a:solidFill>
                  <a:srgbClr val="002060"/>
                </a:solidFill>
              </a:rPr>
              <a:t>Wholesale evacuation can be the least desirable emergency response action.</a:t>
            </a:r>
            <a:endParaRPr sz="2446">
              <a:solidFill>
                <a:srgbClr val="002060"/>
              </a:solidFill>
            </a:endParaRPr>
          </a:p>
          <a:p>
            <a:pPr marL="457200" lvl="0" indent="-358675" algn="l" rtl="0">
              <a:lnSpc>
                <a:spcPct val="150000"/>
              </a:lnSpc>
              <a:spcBef>
                <a:spcPts val="0"/>
              </a:spcBef>
              <a:spcAft>
                <a:spcPts val="0"/>
              </a:spcAft>
              <a:buClr>
                <a:schemeClr val="accent2"/>
              </a:buClr>
              <a:buSzPct val="100000"/>
              <a:buChar char="•"/>
            </a:pPr>
            <a:r>
              <a:rPr lang="en-US" sz="3565">
                <a:solidFill>
                  <a:srgbClr val="002060"/>
                </a:solidFill>
              </a:rPr>
              <a:t>History of Defend in Place</a:t>
            </a:r>
            <a:endParaRPr sz="3565">
              <a:solidFill>
                <a:srgbClr val="002060"/>
              </a:solidFill>
            </a:endParaRPr>
          </a:p>
          <a:p>
            <a:pPr marL="914400" lvl="1" indent="-351745" algn="l" rtl="0">
              <a:lnSpc>
                <a:spcPct val="150000"/>
              </a:lnSpc>
              <a:spcBef>
                <a:spcPts val="0"/>
              </a:spcBef>
              <a:spcAft>
                <a:spcPts val="0"/>
              </a:spcAft>
              <a:buClr>
                <a:schemeClr val="accent2"/>
              </a:buClr>
              <a:buSzPct val="100000"/>
              <a:buChar char="•"/>
            </a:pPr>
            <a:r>
              <a:rPr lang="en-US" sz="3103">
                <a:solidFill>
                  <a:srgbClr val="002060"/>
                </a:solidFill>
              </a:rPr>
              <a:t>“Health Care” occupancy origin.</a:t>
            </a:r>
            <a:endParaRPr sz="3103">
              <a:solidFill>
                <a:srgbClr val="002060"/>
              </a:solidFill>
            </a:endParaRPr>
          </a:p>
          <a:p>
            <a:pPr marL="914400" lvl="1" indent="-351745" algn="l" rtl="0">
              <a:lnSpc>
                <a:spcPct val="150000"/>
              </a:lnSpc>
              <a:spcBef>
                <a:spcPts val="0"/>
              </a:spcBef>
              <a:spcAft>
                <a:spcPts val="0"/>
              </a:spcAft>
              <a:buClr>
                <a:schemeClr val="accent2"/>
              </a:buClr>
              <a:buSzPct val="100000"/>
              <a:buChar char="•"/>
            </a:pPr>
            <a:r>
              <a:rPr lang="en-US" sz="3103">
                <a:solidFill>
                  <a:srgbClr val="002060"/>
                </a:solidFill>
              </a:rPr>
              <a:t>Requires special building design, construction, and life safety features.</a:t>
            </a:r>
            <a:endParaRPr sz="3103">
              <a:solidFill>
                <a:srgbClr val="002060"/>
              </a:solidFill>
            </a:endParaRPr>
          </a:p>
          <a:p>
            <a:pPr marL="914400" lvl="1" indent="-351745" algn="l" rtl="0">
              <a:lnSpc>
                <a:spcPct val="150000"/>
              </a:lnSpc>
              <a:spcBef>
                <a:spcPts val="0"/>
              </a:spcBef>
              <a:spcAft>
                <a:spcPts val="0"/>
              </a:spcAft>
              <a:buClr>
                <a:schemeClr val="accent2"/>
              </a:buClr>
              <a:buSzPct val="100000"/>
              <a:buChar char="•"/>
            </a:pPr>
            <a:r>
              <a:rPr lang="en-US" sz="3103">
                <a:solidFill>
                  <a:srgbClr val="002060"/>
                </a:solidFill>
              </a:rPr>
              <a:t>Requires staff training and adequate staffing levels for efficacy.</a:t>
            </a:r>
            <a:endParaRPr sz="3103">
              <a:solidFill>
                <a:srgbClr val="002060"/>
              </a:solidFill>
            </a:endParaRPr>
          </a:p>
        </p:txBody>
      </p:sp>
      <p:sp>
        <p:nvSpPr>
          <p:cNvPr id="153" name="Google Shape;153;p3"/>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rgbClr val="9E9E9E"/>
                </a:solidFill>
                <a:latin typeface="Calibri"/>
                <a:ea typeface="Calibri"/>
                <a:cs typeface="Calibri"/>
                <a:sym typeface="Calibri"/>
              </a:rPr>
              <a:t>4</a:t>
            </a:fld>
            <a:endParaRPr sz="1200">
              <a:solidFill>
                <a:srgbClr val="9E9E9E"/>
              </a:solidFill>
              <a:latin typeface="Calibri"/>
              <a:ea typeface="Calibri"/>
              <a:cs typeface="Calibri"/>
              <a:sym typeface="Calibri"/>
            </a:endParaRPr>
          </a:p>
        </p:txBody>
      </p:sp>
      <p:pic>
        <p:nvPicPr>
          <p:cNvPr id="154" name="Google Shape;154;p3"/>
          <p:cNvPicPr preferRelativeResize="0"/>
          <p:nvPr/>
        </p:nvPicPr>
        <p:blipFill rotWithShape="1">
          <a:blip r:embed="rId3">
            <a:alphaModFix/>
          </a:blip>
          <a:srcRect/>
          <a:stretch/>
        </p:blipFill>
        <p:spPr>
          <a:xfrm>
            <a:off x="11028433" y="56539"/>
            <a:ext cx="1051132" cy="1366473"/>
          </a:xfrm>
          <a:prstGeom prst="rect">
            <a:avLst/>
          </a:prstGeom>
          <a:noFill/>
          <a:ln>
            <a:noFill/>
          </a:ln>
        </p:spPr>
      </p:pic>
      <p:pic>
        <p:nvPicPr>
          <p:cNvPr id="155" name="Google Shape;155;p3"/>
          <p:cNvPicPr preferRelativeResize="0"/>
          <p:nvPr/>
        </p:nvPicPr>
        <p:blipFill>
          <a:blip r:embed="rId4">
            <a:alphaModFix/>
          </a:blip>
          <a:stretch>
            <a:fillRect/>
          </a:stretch>
        </p:blipFill>
        <p:spPr>
          <a:xfrm>
            <a:off x="9848475" y="4178662"/>
            <a:ext cx="1935550" cy="194811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5"/>
          <p:cNvSpPr txBox="1">
            <a:spLocks noGrp="1"/>
          </p:cNvSpPr>
          <p:nvPr>
            <p:ph type="title"/>
          </p:nvPr>
        </p:nvSpPr>
        <p:spPr>
          <a:xfrm>
            <a:off x="518678" y="209028"/>
            <a:ext cx="8333100" cy="1148100"/>
          </a:xfrm>
          <a:prstGeom prst="rect">
            <a:avLst/>
          </a:prstGeom>
          <a:noFill/>
          <a:ln>
            <a:noFill/>
          </a:ln>
        </p:spPr>
        <p:txBody>
          <a:bodyPr spcFirstLastPara="1" wrap="square" lIns="91425" tIns="45700" rIns="91425" bIns="0" anchor="b" anchorCtr="0">
            <a:normAutofit/>
          </a:bodyPr>
          <a:lstStyle/>
          <a:p>
            <a:pPr marL="0" lvl="0" indent="0" algn="ctr" rtl="0">
              <a:lnSpc>
                <a:spcPct val="90000"/>
              </a:lnSpc>
              <a:spcBef>
                <a:spcPts val="0"/>
              </a:spcBef>
              <a:spcAft>
                <a:spcPts val="0"/>
              </a:spcAft>
              <a:buClr>
                <a:schemeClr val="accent1"/>
              </a:buClr>
              <a:buSzPts val="4400"/>
              <a:buFont typeface="Calibri"/>
              <a:buNone/>
            </a:pPr>
            <a:r>
              <a:rPr lang="en-US">
                <a:solidFill>
                  <a:srgbClr val="002060"/>
                </a:solidFill>
                <a:latin typeface="Arial"/>
                <a:ea typeface="Arial"/>
                <a:cs typeface="Arial"/>
                <a:sym typeface="Arial"/>
              </a:rPr>
              <a:t>Total Concept</a:t>
            </a:r>
            <a:endParaRPr>
              <a:solidFill>
                <a:srgbClr val="002060"/>
              </a:solidFill>
              <a:latin typeface="Arial"/>
              <a:ea typeface="Arial"/>
              <a:cs typeface="Arial"/>
              <a:sym typeface="Arial"/>
            </a:endParaRPr>
          </a:p>
        </p:txBody>
      </p:sp>
      <p:sp>
        <p:nvSpPr>
          <p:cNvPr id="161" name="Google Shape;161;p5"/>
          <p:cNvSpPr txBox="1">
            <a:spLocks noGrp="1"/>
          </p:cNvSpPr>
          <p:nvPr>
            <p:ph type="body" idx="4"/>
          </p:nvPr>
        </p:nvSpPr>
        <p:spPr>
          <a:xfrm>
            <a:off x="259775" y="1573625"/>
            <a:ext cx="9331200" cy="5038200"/>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115000"/>
              </a:lnSpc>
              <a:spcBef>
                <a:spcPts val="0"/>
              </a:spcBef>
              <a:spcAft>
                <a:spcPts val="0"/>
              </a:spcAft>
              <a:buNone/>
            </a:pPr>
            <a:r>
              <a:rPr lang="en-US" sz="3000">
                <a:solidFill>
                  <a:srgbClr val="002060"/>
                </a:solidFill>
                <a:latin typeface="Arial"/>
                <a:ea typeface="Arial"/>
                <a:cs typeface="Arial"/>
                <a:sym typeface="Arial"/>
              </a:rPr>
              <a:t>Comprehensive approach with layers of safety features for limiting need for full evacuation during fire emergency. </a:t>
            </a:r>
            <a:endParaRPr sz="3000">
              <a:solidFill>
                <a:srgbClr val="002060"/>
              </a:solidFill>
              <a:latin typeface="Arial"/>
              <a:ea typeface="Arial"/>
              <a:cs typeface="Arial"/>
              <a:sym typeface="Arial"/>
            </a:endParaRPr>
          </a:p>
          <a:p>
            <a:pPr marL="0" lvl="0" indent="0" algn="l" rtl="0">
              <a:lnSpc>
                <a:spcPct val="115000"/>
              </a:lnSpc>
              <a:spcBef>
                <a:spcPts val="0"/>
              </a:spcBef>
              <a:spcAft>
                <a:spcPts val="0"/>
              </a:spcAft>
              <a:buNone/>
            </a:pPr>
            <a:endParaRPr sz="3000">
              <a:solidFill>
                <a:srgbClr val="002060"/>
              </a:solidFill>
              <a:latin typeface="Arial"/>
              <a:ea typeface="Arial"/>
              <a:cs typeface="Arial"/>
              <a:sym typeface="Arial"/>
            </a:endParaRPr>
          </a:p>
          <a:p>
            <a:pPr marL="0" lvl="0" indent="0" algn="l" rtl="0">
              <a:lnSpc>
                <a:spcPct val="115000"/>
              </a:lnSpc>
              <a:spcBef>
                <a:spcPts val="0"/>
              </a:spcBef>
              <a:spcAft>
                <a:spcPts val="0"/>
              </a:spcAft>
              <a:buNone/>
            </a:pPr>
            <a:r>
              <a:rPr lang="en-US" sz="3000">
                <a:solidFill>
                  <a:srgbClr val="002060"/>
                </a:solidFill>
                <a:latin typeface="Arial"/>
                <a:ea typeface="Arial"/>
                <a:cs typeface="Arial"/>
                <a:sym typeface="Arial"/>
              </a:rPr>
              <a:t>Key Components:</a:t>
            </a:r>
            <a:endParaRPr sz="3000">
              <a:solidFill>
                <a:srgbClr val="002060"/>
              </a:solidFill>
              <a:latin typeface="Arial"/>
              <a:ea typeface="Arial"/>
              <a:cs typeface="Arial"/>
              <a:sym typeface="Arial"/>
            </a:endParaRPr>
          </a:p>
          <a:p>
            <a:pPr marL="457200" lvl="0" indent="-379095" algn="l" rtl="0">
              <a:lnSpc>
                <a:spcPct val="150000"/>
              </a:lnSpc>
              <a:spcBef>
                <a:spcPts val="0"/>
              </a:spcBef>
              <a:spcAft>
                <a:spcPts val="0"/>
              </a:spcAft>
              <a:buClr>
                <a:schemeClr val="accent2"/>
              </a:buClr>
              <a:buSzPct val="100000"/>
              <a:buChar char="•"/>
            </a:pPr>
            <a:r>
              <a:rPr lang="en-US" sz="3000">
                <a:solidFill>
                  <a:srgbClr val="002060"/>
                </a:solidFill>
                <a:latin typeface="Arial"/>
                <a:ea typeface="Arial"/>
                <a:cs typeface="Arial"/>
                <a:sym typeface="Arial"/>
              </a:rPr>
              <a:t>Building design, construction, and compartmentation</a:t>
            </a:r>
            <a:endParaRPr sz="3000">
              <a:solidFill>
                <a:srgbClr val="002060"/>
              </a:solidFill>
              <a:latin typeface="Arial"/>
              <a:ea typeface="Arial"/>
              <a:cs typeface="Arial"/>
              <a:sym typeface="Arial"/>
            </a:endParaRPr>
          </a:p>
          <a:p>
            <a:pPr marL="457200" lvl="0" indent="-390525" algn="l" rtl="0">
              <a:lnSpc>
                <a:spcPct val="150000"/>
              </a:lnSpc>
              <a:spcBef>
                <a:spcPts val="0"/>
              </a:spcBef>
              <a:spcAft>
                <a:spcPts val="0"/>
              </a:spcAft>
              <a:buClr>
                <a:schemeClr val="accent2"/>
              </a:buClr>
              <a:buSzPct val="100000"/>
              <a:buChar char="•"/>
            </a:pPr>
            <a:r>
              <a:rPr lang="en-US" sz="3000">
                <a:solidFill>
                  <a:srgbClr val="002060"/>
                </a:solidFill>
                <a:latin typeface="Arial"/>
                <a:ea typeface="Arial"/>
                <a:cs typeface="Arial"/>
                <a:sym typeface="Arial"/>
              </a:rPr>
              <a:t>Fire detection, alarm, extinguishing systems</a:t>
            </a:r>
            <a:endParaRPr sz="3000">
              <a:solidFill>
                <a:srgbClr val="002060"/>
              </a:solidFill>
              <a:latin typeface="Arial"/>
              <a:ea typeface="Arial"/>
              <a:cs typeface="Arial"/>
              <a:sym typeface="Arial"/>
            </a:endParaRPr>
          </a:p>
          <a:p>
            <a:pPr marL="457200" lvl="0" indent="-390525" algn="l" rtl="0">
              <a:lnSpc>
                <a:spcPct val="150000"/>
              </a:lnSpc>
              <a:spcBef>
                <a:spcPts val="0"/>
              </a:spcBef>
              <a:spcAft>
                <a:spcPts val="0"/>
              </a:spcAft>
              <a:buClr>
                <a:schemeClr val="accent2"/>
              </a:buClr>
              <a:buSzPct val="100000"/>
              <a:buFont typeface="Arial"/>
              <a:buChar char="•"/>
            </a:pPr>
            <a:r>
              <a:rPr lang="en-US" sz="3000">
                <a:solidFill>
                  <a:srgbClr val="002060"/>
                </a:solidFill>
                <a:latin typeface="Arial"/>
                <a:ea typeface="Arial"/>
                <a:cs typeface="Arial"/>
                <a:sym typeface="Arial"/>
              </a:rPr>
              <a:t>Fire Prevention Procedures</a:t>
            </a:r>
            <a:endParaRPr sz="3000">
              <a:solidFill>
                <a:srgbClr val="002060"/>
              </a:solidFill>
              <a:latin typeface="Arial"/>
              <a:ea typeface="Arial"/>
              <a:cs typeface="Arial"/>
              <a:sym typeface="Arial"/>
            </a:endParaRPr>
          </a:p>
          <a:p>
            <a:pPr marL="457200" lvl="0" indent="-390525" algn="l" rtl="0">
              <a:lnSpc>
                <a:spcPct val="150000"/>
              </a:lnSpc>
              <a:spcBef>
                <a:spcPts val="0"/>
              </a:spcBef>
              <a:spcAft>
                <a:spcPts val="0"/>
              </a:spcAft>
              <a:buClr>
                <a:schemeClr val="accent2"/>
              </a:buClr>
              <a:buSzPct val="100000"/>
              <a:buFont typeface="Arial"/>
              <a:buChar char="•"/>
            </a:pPr>
            <a:r>
              <a:rPr lang="en-US" sz="3000">
                <a:solidFill>
                  <a:srgbClr val="002060"/>
                </a:solidFill>
                <a:latin typeface="Arial"/>
                <a:ea typeface="Arial"/>
                <a:cs typeface="Arial"/>
                <a:sym typeface="Arial"/>
              </a:rPr>
              <a:t>Planning, training, and drill programs </a:t>
            </a:r>
            <a:endParaRPr sz="3000">
              <a:solidFill>
                <a:srgbClr val="002060"/>
              </a:solidFill>
              <a:latin typeface="Arial"/>
              <a:ea typeface="Arial"/>
              <a:cs typeface="Arial"/>
              <a:sym typeface="Arial"/>
            </a:endParaRPr>
          </a:p>
          <a:p>
            <a:pPr marL="457200" lvl="0" indent="-390525" algn="l" rtl="0">
              <a:lnSpc>
                <a:spcPct val="150000"/>
              </a:lnSpc>
              <a:spcBef>
                <a:spcPts val="0"/>
              </a:spcBef>
              <a:spcAft>
                <a:spcPts val="0"/>
              </a:spcAft>
              <a:buClr>
                <a:schemeClr val="accent2"/>
              </a:buClr>
              <a:buSzPct val="100000"/>
              <a:buFont typeface="Arial"/>
              <a:buChar char="•"/>
            </a:pPr>
            <a:r>
              <a:rPr lang="en-US" sz="3000">
                <a:solidFill>
                  <a:srgbClr val="002060"/>
                </a:solidFill>
                <a:latin typeface="Arial"/>
                <a:ea typeface="Arial"/>
                <a:cs typeface="Arial"/>
                <a:sym typeface="Arial"/>
              </a:rPr>
              <a:t>Fire isolation</a:t>
            </a:r>
            <a:endParaRPr sz="3000">
              <a:solidFill>
                <a:srgbClr val="002060"/>
              </a:solidFill>
              <a:latin typeface="Arial"/>
              <a:ea typeface="Arial"/>
              <a:cs typeface="Arial"/>
              <a:sym typeface="Arial"/>
            </a:endParaRPr>
          </a:p>
          <a:p>
            <a:pPr marL="457200" lvl="0" indent="-390525" algn="l" rtl="0">
              <a:lnSpc>
                <a:spcPct val="150000"/>
              </a:lnSpc>
              <a:spcBef>
                <a:spcPts val="0"/>
              </a:spcBef>
              <a:spcAft>
                <a:spcPts val="0"/>
              </a:spcAft>
              <a:buClr>
                <a:schemeClr val="accent2"/>
              </a:buClr>
              <a:buSzPct val="100000"/>
              <a:buFont typeface="Arial"/>
              <a:buChar char="•"/>
            </a:pPr>
            <a:r>
              <a:rPr lang="en-US" sz="3000">
                <a:solidFill>
                  <a:srgbClr val="002060"/>
                </a:solidFill>
                <a:latin typeface="Arial"/>
                <a:ea typeface="Arial"/>
                <a:cs typeface="Arial"/>
                <a:sym typeface="Arial"/>
              </a:rPr>
              <a:t>Occupant transfer to refuge areas</a:t>
            </a:r>
            <a:endParaRPr sz="3000">
              <a:solidFill>
                <a:srgbClr val="002060"/>
              </a:solidFill>
              <a:latin typeface="Arial"/>
              <a:ea typeface="Arial"/>
              <a:cs typeface="Arial"/>
              <a:sym typeface="Arial"/>
            </a:endParaRPr>
          </a:p>
          <a:p>
            <a:pPr marL="457200" lvl="0" indent="-390525" algn="l" rtl="0">
              <a:lnSpc>
                <a:spcPct val="150000"/>
              </a:lnSpc>
              <a:spcBef>
                <a:spcPts val="0"/>
              </a:spcBef>
              <a:spcAft>
                <a:spcPts val="0"/>
              </a:spcAft>
              <a:buClr>
                <a:schemeClr val="accent2"/>
              </a:buClr>
              <a:buSzPct val="100000"/>
              <a:buFont typeface="Arial"/>
              <a:buChar char="•"/>
            </a:pPr>
            <a:r>
              <a:rPr lang="en-US" sz="3000">
                <a:solidFill>
                  <a:srgbClr val="002060"/>
                </a:solidFill>
                <a:latin typeface="Arial"/>
                <a:ea typeface="Arial"/>
                <a:cs typeface="Arial"/>
                <a:sym typeface="Arial"/>
              </a:rPr>
              <a:t>Total evacuation when necessary</a:t>
            </a:r>
            <a:endParaRPr/>
          </a:p>
        </p:txBody>
      </p:sp>
      <p:sp>
        <p:nvSpPr>
          <p:cNvPr id="162" name="Google Shape;162;p5"/>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rgbClr val="9E9E9E"/>
                </a:solidFill>
                <a:latin typeface="Calibri"/>
                <a:ea typeface="Calibri"/>
                <a:cs typeface="Calibri"/>
                <a:sym typeface="Calibri"/>
              </a:rPr>
              <a:t>5</a:t>
            </a:fld>
            <a:endParaRPr sz="1200">
              <a:solidFill>
                <a:srgbClr val="9E9E9E"/>
              </a:solidFill>
              <a:latin typeface="Calibri"/>
              <a:ea typeface="Calibri"/>
              <a:cs typeface="Calibri"/>
              <a:sym typeface="Calibri"/>
            </a:endParaRPr>
          </a:p>
        </p:txBody>
      </p:sp>
      <p:pic>
        <p:nvPicPr>
          <p:cNvPr id="163" name="Google Shape;163;p5"/>
          <p:cNvPicPr preferRelativeResize="0"/>
          <p:nvPr/>
        </p:nvPicPr>
        <p:blipFill rotWithShape="1">
          <a:blip r:embed="rId3">
            <a:alphaModFix/>
          </a:blip>
          <a:srcRect/>
          <a:stretch/>
        </p:blipFill>
        <p:spPr>
          <a:xfrm>
            <a:off x="11028433" y="56539"/>
            <a:ext cx="1051132" cy="1366473"/>
          </a:xfrm>
          <a:prstGeom prst="rect">
            <a:avLst/>
          </a:prstGeom>
          <a:noFill/>
          <a:ln>
            <a:noFill/>
          </a:ln>
        </p:spPr>
      </p:pic>
      <p:pic>
        <p:nvPicPr>
          <p:cNvPr id="164" name="Google Shape;164;p5"/>
          <p:cNvPicPr preferRelativeResize="0"/>
          <p:nvPr/>
        </p:nvPicPr>
        <p:blipFill>
          <a:blip r:embed="rId4">
            <a:alphaModFix/>
          </a:blip>
          <a:stretch>
            <a:fillRect/>
          </a:stretch>
        </p:blipFill>
        <p:spPr>
          <a:xfrm>
            <a:off x="9590975" y="3893962"/>
            <a:ext cx="2296225" cy="229115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4"/>
          <p:cNvSpPr txBox="1">
            <a:spLocks noGrp="1"/>
          </p:cNvSpPr>
          <p:nvPr>
            <p:ph type="title"/>
          </p:nvPr>
        </p:nvSpPr>
        <p:spPr>
          <a:xfrm>
            <a:off x="518678" y="209028"/>
            <a:ext cx="8333100" cy="1148100"/>
          </a:xfrm>
          <a:prstGeom prst="rect">
            <a:avLst/>
          </a:prstGeom>
          <a:noFill/>
          <a:ln>
            <a:noFill/>
          </a:ln>
        </p:spPr>
        <p:txBody>
          <a:bodyPr spcFirstLastPara="1" wrap="square" lIns="91425" tIns="45700" rIns="91425" bIns="0" anchor="b" anchorCtr="0">
            <a:normAutofit/>
          </a:bodyPr>
          <a:lstStyle/>
          <a:p>
            <a:pPr marL="0" lvl="0" indent="0" algn="ctr" rtl="0">
              <a:lnSpc>
                <a:spcPct val="90000"/>
              </a:lnSpc>
              <a:spcBef>
                <a:spcPts val="0"/>
              </a:spcBef>
              <a:spcAft>
                <a:spcPts val="0"/>
              </a:spcAft>
              <a:buClr>
                <a:schemeClr val="accent1"/>
              </a:buClr>
              <a:buSzPts val="4400"/>
              <a:buFont typeface="Calibri"/>
              <a:buNone/>
            </a:pPr>
            <a:r>
              <a:rPr lang="en-US">
                <a:solidFill>
                  <a:srgbClr val="002060"/>
                </a:solidFill>
                <a:latin typeface="Arial"/>
                <a:ea typeface="Arial"/>
                <a:cs typeface="Arial"/>
                <a:sym typeface="Arial"/>
              </a:rPr>
              <a:t>Essential Building Features</a:t>
            </a:r>
            <a:endParaRPr>
              <a:solidFill>
                <a:srgbClr val="002060"/>
              </a:solidFill>
              <a:latin typeface="Arial"/>
              <a:ea typeface="Arial"/>
              <a:cs typeface="Arial"/>
              <a:sym typeface="Arial"/>
            </a:endParaRPr>
          </a:p>
        </p:txBody>
      </p:sp>
      <p:sp>
        <p:nvSpPr>
          <p:cNvPr id="170" name="Google Shape;170;p4"/>
          <p:cNvSpPr txBox="1">
            <a:spLocks noGrp="1"/>
          </p:cNvSpPr>
          <p:nvPr>
            <p:ph type="body" idx="4"/>
          </p:nvPr>
        </p:nvSpPr>
        <p:spPr>
          <a:xfrm>
            <a:off x="606050" y="1481375"/>
            <a:ext cx="9024900" cy="4927800"/>
          </a:xfrm>
          <a:prstGeom prst="rect">
            <a:avLst/>
          </a:prstGeom>
          <a:noFill/>
          <a:ln>
            <a:noFill/>
          </a:ln>
        </p:spPr>
        <p:txBody>
          <a:bodyPr spcFirstLastPara="1" wrap="square" lIns="91425" tIns="45700" rIns="91425" bIns="45700" anchor="t" anchorCtr="0">
            <a:normAutofit lnSpcReduction="20000"/>
          </a:bodyPr>
          <a:lstStyle/>
          <a:p>
            <a:pPr marL="457200" lvl="0" indent="-375920" algn="l" rtl="0">
              <a:lnSpc>
                <a:spcPct val="115000"/>
              </a:lnSpc>
              <a:spcBef>
                <a:spcPts val="0"/>
              </a:spcBef>
              <a:spcAft>
                <a:spcPts val="0"/>
              </a:spcAft>
              <a:buClr>
                <a:schemeClr val="accent2"/>
              </a:buClr>
              <a:buSzPts val="2500"/>
              <a:buChar char="•"/>
            </a:pPr>
            <a:r>
              <a:rPr lang="en-US" sz="2500" b="1">
                <a:solidFill>
                  <a:srgbClr val="002060"/>
                </a:solidFill>
              </a:rPr>
              <a:t>Smoke Compartmentation</a:t>
            </a:r>
            <a:r>
              <a:rPr lang="en-US" sz="2500">
                <a:solidFill>
                  <a:srgbClr val="002060"/>
                </a:solidFill>
              </a:rPr>
              <a:t> - Division of building into distinct zones constructed to limit smoke spread, allowing occupants to relocate to a safe space during a fire emergency.</a:t>
            </a:r>
            <a:endParaRPr sz="2500">
              <a:solidFill>
                <a:srgbClr val="002060"/>
              </a:solidFill>
            </a:endParaRPr>
          </a:p>
          <a:p>
            <a:pPr marL="457200" lvl="0" indent="0" algn="l" rtl="0">
              <a:lnSpc>
                <a:spcPct val="115000"/>
              </a:lnSpc>
              <a:spcBef>
                <a:spcPts val="0"/>
              </a:spcBef>
              <a:spcAft>
                <a:spcPts val="0"/>
              </a:spcAft>
              <a:buNone/>
            </a:pPr>
            <a:endParaRPr>
              <a:solidFill>
                <a:srgbClr val="002060"/>
              </a:solidFill>
            </a:endParaRPr>
          </a:p>
          <a:p>
            <a:pPr marL="457200" lvl="0" indent="-394970" algn="l" rtl="0">
              <a:lnSpc>
                <a:spcPct val="115000"/>
              </a:lnSpc>
              <a:spcBef>
                <a:spcPts val="0"/>
              </a:spcBef>
              <a:spcAft>
                <a:spcPts val="0"/>
              </a:spcAft>
              <a:buClr>
                <a:schemeClr val="accent2"/>
              </a:buClr>
              <a:buSzPts val="2800"/>
              <a:buChar char="•"/>
            </a:pPr>
            <a:r>
              <a:rPr lang="en-US" sz="2800">
                <a:solidFill>
                  <a:srgbClr val="002060"/>
                </a:solidFill>
              </a:rPr>
              <a:t>Components of the Compartment</a:t>
            </a:r>
            <a:endParaRPr sz="2800">
              <a:solidFill>
                <a:srgbClr val="002060"/>
              </a:solidFill>
            </a:endParaRPr>
          </a:p>
          <a:p>
            <a:pPr marL="914400" lvl="1" indent="-393700" algn="l" rtl="0">
              <a:lnSpc>
                <a:spcPct val="115000"/>
              </a:lnSpc>
              <a:spcBef>
                <a:spcPts val="0"/>
              </a:spcBef>
              <a:spcAft>
                <a:spcPts val="0"/>
              </a:spcAft>
              <a:buClr>
                <a:schemeClr val="accent2"/>
              </a:buClr>
              <a:buSzPts val="2600"/>
              <a:buChar char="•"/>
            </a:pPr>
            <a:r>
              <a:rPr lang="en-US" sz="2600">
                <a:solidFill>
                  <a:srgbClr val="002060"/>
                </a:solidFill>
              </a:rPr>
              <a:t>Continuous membrane (walls/floor ceiling)</a:t>
            </a:r>
            <a:endParaRPr sz="2600">
              <a:solidFill>
                <a:srgbClr val="002060"/>
              </a:solidFill>
            </a:endParaRPr>
          </a:p>
          <a:p>
            <a:pPr marL="914400" lvl="1" indent="-393700" algn="l" rtl="0">
              <a:lnSpc>
                <a:spcPct val="115000"/>
              </a:lnSpc>
              <a:spcBef>
                <a:spcPts val="0"/>
              </a:spcBef>
              <a:spcAft>
                <a:spcPts val="0"/>
              </a:spcAft>
              <a:buClr>
                <a:schemeClr val="accent2"/>
              </a:buClr>
              <a:buSzPts val="2600"/>
              <a:buChar char="•"/>
            </a:pPr>
            <a:r>
              <a:rPr lang="en-US" sz="2600">
                <a:solidFill>
                  <a:srgbClr val="002060"/>
                </a:solidFill>
              </a:rPr>
              <a:t>Openings are protected/sealed (doors, ducts)</a:t>
            </a:r>
            <a:endParaRPr sz="2600">
              <a:solidFill>
                <a:srgbClr val="002060"/>
              </a:solidFill>
            </a:endParaRPr>
          </a:p>
          <a:p>
            <a:pPr marL="914400" lvl="1" indent="-393700" algn="l" rtl="0">
              <a:lnSpc>
                <a:spcPct val="115000"/>
              </a:lnSpc>
              <a:spcBef>
                <a:spcPts val="0"/>
              </a:spcBef>
              <a:spcAft>
                <a:spcPts val="0"/>
              </a:spcAft>
              <a:buClr>
                <a:schemeClr val="accent2"/>
              </a:buClr>
              <a:buSzPts val="2600"/>
              <a:buChar char="•"/>
            </a:pPr>
            <a:r>
              <a:rPr lang="en-US" sz="2600">
                <a:solidFill>
                  <a:srgbClr val="002060"/>
                </a:solidFill>
              </a:rPr>
              <a:t>Compartment boundaries</a:t>
            </a:r>
            <a:endParaRPr sz="2600">
              <a:solidFill>
                <a:srgbClr val="002060"/>
              </a:solidFill>
            </a:endParaRPr>
          </a:p>
          <a:p>
            <a:pPr marL="0" lvl="0" indent="0" algn="l" rtl="0">
              <a:lnSpc>
                <a:spcPct val="115000"/>
              </a:lnSpc>
              <a:spcBef>
                <a:spcPts val="0"/>
              </a:spcBef>
              <a:spcAft>
                <a:spcPts val="0"/>
              </a:spcAft>
              <a:buNone/>
            </a:pPr>
            <a:endParaRPr sz="2200">
              <a:solidFill>
                <a:srgbClr val="002060"/>
              </a:solidFill>
            </a:endParaRPr>
          </a:p>
          <a:p>
            <a:pPr marL="457200" lvl="0" indent="-388620" algn="l" rtl="0">
              <a:lnSpc>
                <a:spcPct val="115000"/>
              </a:lnSpc>
              <a:spcBef>
                <a:spcPts val="0"/>
              </a:spcBef>
              <a:spcAft>
                <a:spcPts val="0"/>
              </a:spcAft>
              <a:buClr>
                <a:schemeClr val="accent2"/>
              </a:buClr>
              <a:buSzPts val="2700"/>
              <a:buChar char="•"/>
            </a:pPr>
            <a:r>
              <a:rPr lang="en-US" sz="2700">
                <a:solidFill>
                  <a:srgbClr val="002060"/>
                </a:solidFill>
              </a:rPr>
              <a:t>Inspection/Testing/Maintenance (ITM) Program</a:t>
            </a:r>
            <a:endParaRPr sz="2700">
              <a:solidFill>
                <a:srgbClr val="002060"/>
              </a:solidFill>
            </a:endParaRPr>
          </a:p>
          <a:p>
            <a:pPr marL="914400" lvl="1" indent="-387350" algn="l" rtl="0">
              <a:lnSpc>
                <a:spcPct val="115000"/>
              </a:lnSpc>
              <a:spcBef>
                <a:spcPts val="0"/>
              </a:spcBef>
              <a:spcAft>
                <a:spcPts val="0"/>
              </a:spcAft>
              <a:buClr>
                <a:schemeClr val="accent2"/>
              </a:buClr>
              <a:buSzPts val="2500"/>
              <a:buChar char="•"/>
            </a:pPr>
            <a:r>
              <a:rPr lang="en-US" sz="2500">
                <a:solidFill>
                  <a:srgbClr val="002060"/>
                </a:solidFill>
              </a:rPr>
              <a:t>System for identifying &amp; inspecting all components</a:t>
            </a:r>
            <a:endParaRPr sz="2500">
              <a:solidFill>
                <a:srgbClr val="002060"/>
              </a:solidFill>
            </a:endParaRPr>
          </a:p>
          <a:p>
            <a:pPr marL="914400" lvl="1" indent="-387350" algn="l" rtl="0">
              <a:lnSpc>
                <a:spcPct val="115000"/>
              </a:lnSpc>
              <a:spcBef>
                <a:spcPts val="0"/>
              </a:spcBef>
              <a:spcAft>
                <a:spcPts val="0"/>
              </a:spcAft>
              <a:buClr>
                <a:schemeClr val="accent2"/>
              </a:buClr>
              <a:buSzPts val="2500"/>
              <a:buChar char="•"/>
            </a:pPr>
            <a:r>
              <a:rPr lang="en-US" sz="2500">
                <a:solidFill>
                  <a:srgbClr val="002060"/>
                </a:solidFill>
              </a:rPr>
              <a:t>Records for ITM activities</a:t>
            </a:r>
            <a:endParaRPr sz="2500">
              <a:solidFill>
                <a:srgbClr val="002060"/>
              </a:solidFill>
            </a:endParaRPr>
          </a:p>
          <a:p>
            <a:pPr marL="0" lvl="0" indent="0" algn="l" rtl="0">
              <a:lnSpc>
                <a:spcPct val="150000"/>
              </a:lnSpc>
              <a:spcBef>
                <a:spcPts val="0"/>
              </a:spcBef>
              <a:spcAft>
                <a:spcPts val="0"/>
              </a:spcAft>
              <a:buSzPts val="2400"/>
              <a:buNone/>
            </a:pPr>
            <a:endParaRPr/>
          </a:p>
        </p:txBody>
      </p:sp>
      <p:sp>
        <p:nvSpPr>
          <p:cNvPr id="171" name="Google Shape;171;p4"/>
          <p:cNvSpPr txBox="1">
            <a:spLocks noGrp="1"/>
          </p:cNvSpPr>
          <p:nvPr>
            <p:ph type="sldNum" idx="12"/>
          </p:nvPr>
        </p:nvSpPr>
        <p:spPr>
          <a:xfrm>
            <a:off x="11146971" y="6338250"/>
            <a:ext cx="740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rgbClr val="9E9E9E"/>
                </a:solidFill>
                <a:latin typeface="Calibri"/>
                <a:ea typeface="Calibri"/>
                <a:cs typeface="Calibri"/>
                <a:sym typeface="Calibri"/>
              </a:rPr>
              <a:t>6</a:t>
            </a:fld>
            <a:endParaRPr sz="1200">
              <a:solidFill>
                <a:srgbClr val="9E9E9E"/>
              </a:solidFill>
              <a:latin typeface="Calibri"/>
              <a:ea typeface="Calibri"/>
              <a:cs typeface="Calibri"/>
              <a:sym typeface="Calibri"/>
            </a:endParaRPr>
          </a:p>
        </p:txBody>
      </p:sp>
      <p:pic>
        <p:nvPicPr>
          <p:cNvPr id="172" name="Google Shape;172;p4"/>
          <p:cNvPicPr preferRelativeResize="0"/>
          <p:nvPr/>
        </p:nvPicPr>
        <p:blipFill>
          <a:blip r:embed="rId3">
            <a:alphaModFix/>
          </a:blip>
          <a:stretch>
            <a:fillRect/>
          </a:stretch>
        </p:blipFill>
        <p:spPr>
          <a:xfrm>
            <a:off x="8330150" y="3201925"/>
            <a:ext cx="3298900" cy="3207259"/>
          </a:xfrm>
          <a:prstGeom prst="rect">
            <a:avLst/>
          </a:prstGeom>
          <a:noFill/>
          <a:ln>
            <a:noFill/>
          </a:ln>
        </p:spPr>
      </p:pic>
      <p:pic>
        <p:nvPicPr>
          <p:cNvPr id="173" name="Google Shape;173;p4"/>
          <p:cNvPicPr preferRelativeResize="0"/>
          <p:nvPr/>
        </p:nvPicPr>
        <p:blipFill rotWithShape="1">
          <a:blip r:embed="rId4">
            <a:alphaModFix/>
          </a:blip>
          <a:srcRect/>
          <a:stretch/>
        </p:blipFill>
        <p:spPr>
          <a:xfrm>
            <a:off x="11028433" y="56539"/>
            <a:ext cx="1051132" cy="136647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g3f253585232_0_27"/>
          <p:cNvSpPr txBox="1">
            <a:spLocks noGrp="1"/>
          </p:cNvSpPr>
          <p:nvPr>
            <p:ph type="title"/>
          </p:nvPr>
        </p:nvSpPr>
        <p:spPr>
          <a:xfrm>
            <a:off x="518678" y="209028"/>
            <a:ext cx="8333100" cy="1148100"/>
          </a:xfrm>
          <a:prstGeom prst="rect">
            <a:avLst/>
          </a:prstGeom>
          <a:noFill/>
          <a:ln>
            <a:noFill/>
          </a:ln>
        </p:spPr>
        <p:txBody>
          <a:bodyPr spcFirstLastPara="1" wrap="square" lIns="91425" tIns="45700" rIns="91425" bIns="0" anchor="b" anchorCtr="0">
            <a:normAutofit/>
          </a:bodyPr>
          <a:lstStyle/>
          <a:p>
            <a:pPr marL="0" lvl="0" indent="0" algn="ctr" rtl="0">
              <a:spcBef>
                <a:spcPts val="0"/>
              </a:spcBef>
              <a:spcAft>
                <a:spcPts val="0"/>
              </a:spcAft>
              <a:buClr>
                <a:schemeClr val="accent1"/>
              </a:buClr>
              <a:buSzPts val="4400"/>
              <a:buFont typeface="Calibri"/>
              <a:buNone/>
            </a:pPr>
            <a:r>
              <a:rPr lang="en-US">
                <a:solidFill>
                  <a:srgbClr val="002060"/>
                </a:solidFill>
                <a:latin typeface="Arial"/>
                <a:ea typeface="Arial"/>
                <a:cs typeface="Arial"/>
                <a:sym typeface="Arial"/>
              </a:rPr>
              <a:t>Essential Building Features</a:t>
            </a:r>
            <a:endParaRPr>
              <a:solidFill>
                <a:srgbClr val="002060"/>
              </a:solidFill>
              <a:latin typeface="Arial"/>
              <a:ea typeface="Arial"/>
              <a:cs typeface="Arial"/>
              <a:sym typeface="Arial"/>
            </a:endParaRPr>
          </a:p>
        </p:txBody>
      </p:sp>
      <p:sp>
        <p:nvSpPr>
          <p:cNvPr id="179" name="Google Shape;179;g3f253585232_0_27"/>
          <p:cNvSpPr txBox="1">
            <a:spLocks noGrp="1"/>
          </p:cNvSpPr>
          <p:nvPr>
            <p:ph type="body" idx="4"/>
          </p:nvPr>
        </p:nvSpPr>
        <p:spPr>
          <a:xfrm>
            <a:off x="305050" y="1606175"/>
            <a:ext cx="8333100" cy="4835700"/>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115000"/>
              </a:lnSpc>
              <a:spcBef>
                <a:spcPts val="0"/>
              </a:spcBef>
              <a:spcAft>
                <a:spcPts val="0"/>
              </a:spcAft>
              <a:buNone/>
            </a:pPr>
            <a:r>
              <a:rPr lang="en-US" sz="3000">
                <a:solidFill>
                  <a:srgbClr val="002060"/>
                </a:solidFill>
                <a:latin typeface="Arial"/>
                <a:ea typeface="Arial"/>
                <a:cs typeface="Arial"/>
                <a:sym typeface="Arial"/>
              </a:rPr>
              <a:t>Smoke Compartmentation - Additional Subdivision of Spaces Requirements</a:t>
            </a:r>
            <a:endParaRPr sz="3000">
              <a:solidFill>
                <a:srgbClr val="002060"/>
              </a:solidFill>
              <a:latin typeface="Arial"/>
              <a:ea typeface="Arial"/>
              <a:cs typeface="Arial"/>
              <a:sym typeface="Arial"/>
            </a:endParaRPr>
          </a:p>
          <a:p>
            <a:pPr marL="0" lvl="0" indent="0" algn="l" rtl="0">
              <a:lnSpc>
                <a:spcPct val="115000"/>
              </a:lnSpc>
              <a:spcBef>
                <a:spcPts val="0"/>
              </a:spcBef>
              <a:spcAft>
                <a:spcPts val="0"/>
              </a:spcAft>
              <a:buNone/>
            </a:pPr>
            <a:endParaRPr sz="3000">
              <a:solidFill>
                <a:srgbClr val="002060"/>
              </a:solidFill>
              <a:latin typeface="Arial"/>
              <a:ea typeface="Arial"/>
              <a:cs typeface="Arial"/>
              <a:sym typeface="Arial"/>
            </a:endParaRPr>
          </a:p>
          <a:p>
            <a:pPr marL="457200" lvl="0" indent="-379095" algn="l" rtl="0">
              <a:lnSpc>
                <a:spcPct val="150000"/>
              </a:lnSpc>
              <a:spcBef>
                <a:spcPts val="0"/>
              </a:spcBef>
              <a:spcAft>
                <a:spcPts val="0"/>
              </a:spcAft>
              <a:buClr>
                <a:schemeClr val="accent2"/>
              </a:buClr>
              <a:buSzPct val="100000"/>
              <a:buChar char="•"/>
            </a:pPr>
            <a:r>
              <a:rPr lang="en-US" sz="3000">
                <a:solidFill>
                  <a:srgbClr val="002060"/>
                </a:solidFill>
                <a:latin typeface="Arial"/>
                <a:ea typeface="Arial"/>
                <a:cs typeface="Arial"/>
                <a:sym typeface="Arial"/>
              </a:rPr>
              <a:t>At least two compartments per sleeping floor</a:t>
            </a:r>
            <a:endParaRPr sz="3000">
              <a:solidFill>
                <a:srgbClr val="002060"/>
              </a:solidFill>
              <a:latin typeface="Arial"/>
              <a:ea typeface="Arial"/>
              <a:cs typeface="Arial"/>
              <a:sym typeface="Arial"/>
            </a:endParaRPr>
          </a:p>
          <a:p>
            <a:pPr marL="0" lvl="0" indent="0" algn="l" rtl="0">
              <a:lnSpc>
                <a:spcPct val="150000"/>
              </a:lnSpc>
              <a:spcBef>
                <a:spcPts val="0"/>
              </a:spcBef>
              <a:spcAft>
                <a:spcPts val="0"/>
              </a:spcAft>
              <a:buNone/>
            </a:pPr>
            <a:endParaRPr sz="3000">
              <a:solidFill>
                <a:srgbClr val="002060"/>
              </a:solidFill>
              <a:latin typeface="Arial"/>
              <a:ea typeface="Arial"/>
              <a:cs typeface="Arial"/>
              <a:sym typeface="Arial"/>
            </a:endParaRPr>
          </a:p>
          <a:p>
            <a:pPr marL="457200" lvl="0" indent="-379095" algn="l" rtl="0">
              <a:lnSpc>
                <a:spcPct val="150000"/>
              </a:lnSpc>
              <a:spcBef>
                <a:spcPts val="0"/>
              </a:spcBef>
              <a:spcAft>
                <a:spcPts val="0"/>
              </a:spcAft>
              <a:buClr>
                <a:schemeClr val="accent2"/>
              </a:buClr>
              <a:buSzPct val="100000"/>
              <a:buChar char="•"/>
            </a:pPr>
            <a:r>
              <a:rPr lang="en-US" sz="3000">
                <a:solidFill>
                  <a:srgbClr val="002060"/>
                </a:solidFill>
                <a:latin typeface="Arial"/>
                <a:ea typeface="Arial"/>
                <a:cs typeface="Arial"/>
                <a:sym typeface="Arial"/>
              </a:rPr>
              <a:t>Hazardous areas (e.g., bulk laundry, storage rooms larger than 100 sq ft, trash collection rooms) are separated by smoke partitions </a:t>
            </a:r>
            <a:endParaRPr sz="3000">
              <a:solidFill>
                <a:srgbClr val="002060"/>
              </a:solidFill>
              <a:latin typeface="Arial"/>
              <a:ea typeface="Arial"/>
              <a:cs typeface="Arial"/>
              <a:sym typeface="Arial"/>
            </a:endParaRPr>
          </a:p>
          <a:p>
            <a:pPr marL="0" lvl="0" indent="0" algn="l" rtl="0">
              <a:lnSpc>
                <a:spcPct val="150000"/>
              </a:lnSpc>
              <a:spcBef>
                <a:spcPts val="0"/>
              </a:spcBef>
              <a:spcAft>
                <a:spcPts val="0"/>
              </a:spcAft>
              <a:buNone/>
            </a:pPr>
            <a:endParaRPr sz="3000">
              <a:solidFill>
                <a:srgbClr val="002060"/>
              </a:solidFill>
              <a:latin typeface="Arial"/>
              <a:ea typeface="Arial"/>
              <a:cs typeface="Arial"/>
              <a:sym typeface="Arial"/>
            </a:endParaRPr>
          </a:p>
          <a:p>
            <a:pPr marL="0" lvl="0" indent="0" algn="l" rtl="0">
              <a:lnSpc>
                <a:spcPct val="150000"/>
              </a:lnSpc>
              <a:spcBef>
                <a:spcPts val="0"/>
              </a:spcBef>
              <a:spcAft>
                <a:spcPts val="0"/>
              </a:spcAft>
              <a:buSzPct val="100000"/>
              <a:buNone/>
            </a:pPr>
            <a:endParaRPr/>
          </a:p>
        </p:txBody>
      </p:sp>
      <p:sp>
        <p:nvSpPr>
          <p:cNvPr id="180" name="Google Shape;180;g3f253585232_0_27"/>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rgbClr val="9E9E9E"/>
                </a:solidFill>
                <a:latin typeface="Calibri"/>
                <a:ea typeface="Calibri"/>
                <a:cs typeface="Calibri"/>
                <a:sym typeface="Calibri"/>
              </a:rPr>
              <a:t>7</a:t>
            </a:fld>
            <a:endParaRPr sz="1200">
              <a:solidFill>
                <a:srgbClr val="9E9E9E"/>
              </a:solidFill>
              <a:latin typeface="Calibri"/>
              <a:ea typeface="Calibri"/>
              <a:cs typeface="Calibri"/>
              <a:sym typeface="Calibri"/>
            </a:endParaRPr>
          </a:p>
        </p:txBody>
      </p:sp>
      <p:pic>
        <p:nvPicPr>
          <p:cNvPr id="181" name="Google Shape;181;g3f253585232_0_27"/>
          <p:cNvPicPr preferRelativeResize="0"/>
          <p:nvPr/>
        </p:nvPicPr>
        <p:blipFill rotWithShape="1">
          <a:blip r:embed="rId3">
            <a:alphaModFix/>
          </a:blip>
          <a:srcRect/>
          <a:stretch/>
        </p:blipFill>
        <p:spPr>
          <a:xfrm>
            <a:off x="11028433" y="56539"/>
            <a:ext cx="1051132" cy="1366473"/>
          </a:xfrm>
          <a:prstGeom prst="rect">
            <a:avLst/>
          </a:prstGeom>
          <a:noFill/>
          <a:ln>
            <a:noFill/>
          </a:ln>
        </p:spPr>
      </p:pic>
      <p:pic>
        <p:nvPicPr>
          <p:cNvPr id="182" name="Google Shape;182;g3f253585232_0_27"/>
          <p:cNvPicPr preferRelativeResize="0"/>
          <p:nvPr/>
        </p:nvPicPr>
        <p:blipFill>
          <a:blip r:embed="rId4">
            <a:alphaModFix/>
          </a:blip>
          <a:stretch>
            <a:fillRect/>
          </a:stretch>
        </p:blipFill>
        <p:spPr>
          <a:xfrm>
            <a:off x="8933675" y="3317000"/>
            <a:ext cx="2781050" cy="30393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7"/>
          <p:cNvSpPr txBox="1">
            <a:spLocks noGrp="1"/>
          </p:cNvSpPr>
          <p:nvPr>
            <p:ph type="title"/>
          </p:nvPr>
        </p:nvSpPr>
        <p:spPr>
          <a:xfrm>
            <a:off x="518678" y="209028"/>
            <a:ext cx="8333100" cy="1148100"/>
          </a:xfrm>
          <a:prstGeom prst="rect">
            <a:avLst/>
          </a:prstGeom>
          <a:noFill/>
          <a:ln>
            <a:noFill/>
          </a:ln>
        </p:spPr>
        <p:txBody>
          <a:bodyPr spcFirstLastPara="1" wrap="square" lIns="91425" tIns="45700" rIns="91425" bIns="0" anchor="b" anchorCtr="0">
            <a:normAutofit/>
          </a:bodyPr>
          <a:lstStyle/>
          <a:p>
            <a:pPr marL="0" lvl="0" indent="0" algn="ctr" rtl="0">
              <a:spcBef>
                <a:spcPts val="0"/>
              </a:spcBef>
              <a:spcAft>
                <a:spcPts val="0"/>
              </a:spcAft>
              <a:buClr>
                <a:schemeClr val="accent1"/>
              </a:buClr>
              <a:buSzPts val="4400"/>
              <a:buFont typeface="Calibri"/>
              <a:buNone/>
            </a:pPr>
            <a:r>
              <a:rPr lang="en-US">
                <a:solidFill>
                  <a:srgbClr val="002060"/>
                </a:solidFill>
                <a:latin typeface="Arial"/>
                <a:ea typeface="Arial"/>
                <a:cs typeface="Arial"/>
                <a:sym typeface="Arial"/>
              </a:rPr>
              <a:t>Essential Building Features</a:t>
            </a:r>
            <a:endParaRPr>
              <a:solidFill>
                <a:srgbClr val="002060"/>
              </a:solidFill>
              <a:latin typeface="Arial"/>
              <a:ea typeface="Arial"/>
              <a:cs typeface="Arial"/>
              <a:sym typeface="Arial"/>
            </a:endParaRPr>
          </a:p>
        </p:txBody>
      </p:sp>
      <p:sp>
        <p:nvSpPr>
          <p:cNvPr id="188" name="Google Shape;188;p7"/>
          <p:cNvSpPr txBox="1">
            <a:spLocks noGrp="1"/>
          </p:cNvSpPr>
          <p:nvPr>
            <p:ph type="body" idx="4"/>
          </p:nvPr>
        </p:nvSpPr>
        <p:spPr>
          <a:xfrm>
            <a:off x="518675" y="1573625"/>
            <a:ext cx="8854800" cy="4835700"/>
          </a:xfrm>
          <a:prstGeom prst="rect">
            <a:avLst/>
          </a:prstGeom>
          <a:noFill/>
          <a:ln>
            <a:noFill/>
          </a:ln>
        </p:spPr>
        <p:txBody>
          <a:bodyPr spcFirstLastPara="1" wrap="square" lIns="91425" tIns="45700" rIns="91425" bIns="45700" anchor="t" anchorCtr="0">
            <a:normAutofit fontScale="25000" lnSpcReduction="20000"/>
          </a:bodyPr>
          <a:lstStyle/>
          <a:p>
            <a:pPr marL="0" lvl="0" indent="0" algn="l" rtl="0">
              <a:lnSpc>
                <a:spcPct val="150000"/>
              </a:lnSpc>
              <a:spcBef>
                <a:spcPts val="0"/>
              </a:spcBef>
              <a:spcAft>
                <a:spcPts val="0"/>
              </a:spcAft>
              <a:buNone/>
            </a:pPr>
            <a:r>
              <a:rPr lang="en-US" sz="9692" dirty="0">
                <a:solidFill>
                  <a:srgbClr val="002060"/>
                </a:solidFill>
                <a:latin typeface="Arial"/>
                <a:ea typeface="Arial"/>
                <a:cs typeface="Arial"/>
                <a:sym typeface="Arial"/>
              </a:rPr>
              <a:t>Enhanced Egress - </a:t>
            </a:r>
            <a:endParaRPr sz="9692" dirty="0">
              <a:latin typeface="Arial"/>
              <a:ea typeface="Arial"/>
              <a:cs typeface="Arial"/>
              <a:sym typeface="Arial"/>
            </a:endParaRPr>
          </a:p>
          <a:p>
            <a:pPr marL="457200" lvl="0" indent="-371026" algn="l" rtl="0">
              <a:lnSpc>
                <a:spcPct val="150000"/>
              </a:lnSpc>
              <a:spcBef>
                <a:spcPts val="0"/>
              </a:spcBef>
              <a:spcAft>
                <a:spcPts val="0"/>
              </a:spcAft>
              <a:buClr>
                <a:schemeClr val="accent2"/>
              </a:buClr>
              <a:buSzPct val="100000"/>
              <a:buChar char="•"/>
            </a:pPr>
            <a:r>
              <a:rPr lang="en-US" sz="9692" dirty="0">
                <a:solidFill>
                  <a:srgbClr val="002060"/>
                </a:solidFill>
                <a:latin typeface="Arial"/>
                <a:ea typeface="Arial"/>
                <a:cs typeface="Arial"/>
                <a:sym typeface="Arial"/>
              </a:rPr>
              <a:t>Minimum corridor width requirement </a:t>
            </a:r>
            <a:endParaRPr sz="9692" dirty="0">
              <a:solidFill>
                <a:srgbClr val="002060"/>
              </a:solidFill>
              <a:latin typeface="Arial"/>
              <a:ea typeface="Arial"/>
              <a:cs typeface="Arial"/>
              <a:sym typeface="Arial"/>
            </a:endParaRPr>
          </a:p>
          <a:p>
            <a:pPr marL="914400" lvl="1" indent="-382456" algn="l" rtl="0">
              <a:lnSpc>
                <a:spcPct val="150000"/>
              </a:lnSpc>
              <a:spcBef>
                <a:spcPts val="0"/>
              </a:spcBef>
              <a:spcAft>
                <a:spcPts val="0"/>
              </a:spcAft>
              <a:buClr>
                <a:schemeClr val="accent2"/>
              </a:buClr>
              <a:buSzPct val="100000"/>
              <a:buFont typeface="Arial"/>
              <a:buChar char="•"/>
            </a:pPr>
            <a:r>
              <a:rPr lang="en-US" sz="9692" dirty="0">
                <a:solidFill>
                  <a:srgbClr val="002060"/>
                </a:solidFill>
                <a:latin typeface="Arial"/>
                <a:ea typeface="Arial"/>
                <a:cs typeface="Arial"/>
                <a:sym typeface="Arial"/>
              </a:rPr>
              <a:t>New Healthcare 18.2.3.4 (8 ft)</a:t>
            </a:r>
            <a:endParaRPr sz="9692" dirty="0">
              <a:solidFill>
                <a:srgbClr val="002060"/>
              </a:solidFill>
              <a:latin typeface="Arial"/>
              <a:ea typeface="Arial"/>
              <a:cs typeface="Arial"/>
              <a:sym typeface="Arial"/>
            </a:endParaRPr>
          </a:p>
          <a:p>
            <a:pPr marL="914400" lvl="1" indent="-382456" algn="l" rtl="0">
              <a:lnSpc>
                <a:spcPct val="150000"/>
              </a:lnSpc>
              <a:spcBef>
                <a:spcPts val="0"/>
              </a:spcBef>
              <a:spcAft>
                <a:spcPts val="0"/>
              </a:spcAft>
              <a:buClr>
                <a:schemeClr val="accent2"/>
              </a:buClr>
              <a:buSzPct val="100000"/>
              <a:buFont typeface="Arial"/>
              <a:buChar char="•"/>
            </a:pPr>
            <a:r>
              <a:rPr lang="en-US" sz="9692" dirty="0">
                <a:solidFill>
                  <a:srgbClr val="002060"/>
                </a:solidFill>
                <a:latin typeface="Arial"/>
                <a:ea typeface="Arial"/>
                <a:cs typeface="Arial"/>
                <a:sym typeface="Arial"/>
              </a:rPr>
              <a:t>Existing Healthcare 19.2.3.4 (4 ft)</a:t>
            </a:r>
            <a:endParaRPr sz="9692" dirty="0">
              <a:solidFill>
                <a:srgbClr val="002060"/>
              </a:solidFill>
              <a:latin typeface="Arial"/>
              <a:ea typeface="Arial"/>
              <a:cs typeface="Arial"/>
              <a:sym typeface="Arial"/>
            </a:endParaRPr>
          </a:p>
          <a:p>
            <a:pPr marL="914400" lvl="1" indent="-382456" algn="l" rtl="0">
              <a:lnSpc>
                <a:spcPct val="150000"/>
              </a:lnSpc>
              <a:spcBef>
                <a:spcPts val="0"/>
              </a:spcBef>
              <a:spcAft>
                <a:spcPts val="0"/>
              </a:spcAft>
              <a:buClr>
                <a:schemeClr val="accent2"/>
              </a:buClr>
              <a:buSzPct val="100000"/>
              <a:buFont typeface="Arial"/>
              <a:buChar char="•"/>
            </a:pPr>
            <a:r>
              <a:rPr lang="en-US" sz="9692" dirty="0">
                <a:solidFill>
                  <a:srgbClr val="002060"/>
                </a:solidFill>
                <a:latin typeface="Arial"/>
                <a:ea typeface="Arial"/>
                <a:cs typeface="Arial"/>
                <a:sym typeface="Arial"/>
              </a:rPr>
              <a:t>New, Large Residential Board and Care 32.3.2.3.3 (5ft)</a:t>
            </a:r>
            <a:endParaRPr sz="9692" dirty="0">
              <a:solidFill>
                <a:srgbClr val="002060"/>
              </a:solidFill>
              <a:latin typeface="Arial"/>
              <a:ea typeface="Arial"/>
              <a:cs typeface="Arial"/>
              <a:sym typeface="Arial"/>
            </a:endParaRPr>
          </a:p>
          <a:p>
            <a:pPr marL="0" lvl="0" indent="0" algn="l" rtl="0">
              <a:lnSpc>
                <a:spcPct val="115000"/>
              </a:lnSpc>
              <a:spcBef>
                <a:spcPts val="0"/>
              </a:spcBef>
              <a:spcAft>
                <a:spcPts val="0"/>
              </a:spcAft>
              <a:buNone/>
            </a:pPr>
            <a:endParaRPr sz="9692" dirty="0">
              <a:solidFill>
                <a:srgbClr val="002060"/>
              </a:solidFill>
              <a:latin typeface="Arial"/>
              <a:ea typeface="Arial"/>
              <a:cs typeface="Arial"/>
              <a:sym typeface="Arial"/>
            </a:endParaRPr>
          </a:p>
          <a:p>
            <a:pPr marL="457200" lvl="0" indent="-371026" algn="l" rtl="0">
              <a:lnSpc>
                <a:spcPct val="150000"/>
              </a:lnSpc>
              <a:spcBef>
                <a:spcPts val="0"/>
              </a:spcBef>
              <a:spcAft>
                <a:spcPts val="0"/>
              </a:spcAft>
              <a:buClr>
                <a:schemeClr val="accent2"/>
              </a:buClr>
              <a:buSzPct val="100000"/>
              <a:buChar char="•"/>
            </a:pPr>
            <a:r>
              <a:rPr lang="en-US" sz="9692" dirty="0">
                <a:solidFill>
                  <a:srgbClr val="002060"/>
                </a:solidFill>
                <a:latin typeface="Arial"/>
                <a:ea typeface="Arial"/>
                <a:cs typeface="Arial"/>
                <a:sym typeface="Arial"/>
              </a:rPr>
              <a:t>Emergency lighting</a:t>
            </a:r>
            <a:endParaRPr sz="9692" dirty="0">
              <a:solidFill>
                <a:srgbClr val="002060"/>
              </a:solidFill>
              <a:latin typeface="Arial"/>
              <a:ea typeface="Arial"/>
              <a:cs typeface="Arial"/>
              <a:sym typeface="Arial"/>
            </a:endParaRPr>
          </a:p>
          <a:p>
            <a:pPr marL="914400" lvl="1" indent="-382456" algn="l" rtl="0">
              <a:lnSpc>
                <a:spcPct val="150000"/>
              </a:lnSpc>
              <a:spcBef>
                <a:spcPts val="0"/>
              </a:spcBef>
              <a:spcAft>
                <a:spcPts val="0"/>
              </a:spcAft>
              <a:buClr>
                <a:schemeClr val="accent2"/>
              </a:buClr>
              <a:buSzPct val="100000"/>
              <a:buFont typeface="Arial"/>
              <a:buChar char="•"/>
            </a:pPr>
            <a:r>
              <a:rPr lang="en-US" sz="9692" dirty="0">
                <a:solidFill>
                  <a:srgbClr val="002060"/>
                </a:solidFill>
                <a:latin typeface="Arial"/>
                <a:ea typeface="Arial"/>
                <a:cs typeface="Arial"/>
                <a:sym typeface="Arial"/>
              </a:rPr>
              <a:t>Complies with 2012 NFPA 101 7.9</a:t>
            </a:r>
            <a:endParaRPr sz="9692" dirty="0">
              <a:solidFill>
                <a:srgbClr val="002060"/>
              </a:solidFill>
              <a:latin typeface="Arial"/>
              <a:ea typeface="Arial"/>
              <a:cs typeface="Arial"/>
              <a:sym typeface="Arial"/>
            </a:endParaRPr>
          </a:p>
          <a:p>
            <a:pPr marL="914400" lvl="1" indent="-382456" algn="l" rtl="0">
              <a:lnSpc>
                <a:spcPct val="150000"/>
              </a:lnSpc>
              <a:spcBef>
                <a:spcPts val="0"/>
              </a:spcBef>
              <a:spcAft>
                <a:spcPts val="0"/>
              </a:spcAft>
              <a:buClr>
                <a:schemeClr val="accent2"/>
              </a:buClr>
              <a:buSzPct val="100000"/>
              <a:buChar char="•"/>
            </a:pPr>
            <a:r>
              <a:rPr lang="en-US" sz="9692" dirty="0">
                <a:solidFill>
                  <a:srgbClr val="002060"/>
                </a:solidFill>
                <a:latin typeface="Arial"/>
                <a:ea typeface="Arial"/>
                <a:cs typeface="Arial"/>
                <a:sym typeface="Arial"/>
              </a:rPr>
              <a:t>Inspection, testing, and maintenance </a:t>
            </a:r>
            <a:endParaRPr sz="9692" dirty="0">
              <a:solidFill>
                <a:srgbClr val="002060"/>
              </a:solidFill>
              <a:latin typeface="Arial"/>
              <a:ea typeface="Arial"/>
              <a:cs typeface="Arial"/>
              <a:sym typeface="Arial"/>
            </a:endParaRPr>
          </a:p>
          <a:p>
            <a:pPr marL="457200" lvl="0" indent="0" algn="l" rtl="0">
              <a:lnSpc>
                <a:spcPct val="150000"/>
              </a:lnSpc>
              <a:spcBef>
                <a:spcPts val="0"/>
              </a:spcBef>
              <a:spcAft>
                <a:spcPts val="0"/>
              </a:spcAft>
              <a:buNone/>
            </a:pPr>
            <a:endParaRPr sz="3000" dirty="0">
              <a:solidFill>
                <a:srgbClr val="002060"/>
              </a:solidFill>
              <a:latin typeface="Arial"/>
              <a:ea typeface="Arial"/>
              <a:cs typeface="Arial"/>
              <a:sym typeface="Arial"/>
            </a:endParaRPr>
          </a:p>
          <a:p>
            <a:pPr marL="0" lvl="0" indent="0" algn="l" rtl="0">
              <a:lnSpc>
                <a:spcPct val="150000"/>
              </a:lnSpc>
              <a:spcBef>
                <a:spcPts val="0"/>
              </a:spcBef>
              <a:spcAft>
                <a:spcPts val="0"/>
              </a:spcAft>
              <a:buSzPct val="100000"/>
              <a:buNone/>
            </a:pPr>
            <a:endParaRPr dirty="0"/>
          </a:p>
        </p:txBody>
      </p:sp>
      <p:sp>
        <p:nvSpPr>
          <p:cNvPr id="189" name="Google Shape;189;p7"/>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rgbClr val="9E9E9E"/>
                </a:solidFill>
                <a:latin typeface="Calibri"/>
                <a:ea typeface="Calibri"/>
                <a:cs typeface="Calibri"/>
                <a:sym typeface="Calibri"/>
              </a:rPr>
              <a:t>8</a:t>
            </a:fld>
            <a:endParaRPr sz="1200">
              <a:solidFill>
                <a:srgbClr val="9E9E9E"/>
              </a:solidFill>
              <a:latin typeface="Calibri"/>
              <a:ea typeface="Calibri"/>
              <a:cs typeface="Calibri"/>
              <a:sym typeface="Calibri"/>
            </a:endParaRPr>
          </a:p>
        </p:txBody>
      </p:sp>
      <p:pic>
        <p:nvPicPr>
          <p:cNvPr id="190" name="Google Shape;190;p7"/>
          <p:cNvPicPr preferRelativeResize="0"/>
          <p:nvPr/>
        </p:nvPicPr>
        <p:blipFill rotWithShape="1">
          <a:blip r:embed="rId3">
            <a:alphaModFix/>
          </a:blip>
          <a:srcRect/>
          <a:stretch/>
        </p:blipFill>
        <p:spPr>
          <a:xfrm>
            <a:off x="11028433" y="56539"/>
            <a:ext cx="1051132" cy="1366473"/>
          </a:xfrm>
          <a:prstGeom prst="rect">
            <a:avLst/>
          </a:prstGeom>
          <a:noFill/>
          <a:ln>
            <a:noFill/>
          </a:ln>
        </p:spPr>
      </p:pic>
      <p:pic>
        <p:nvPicPr>
          <p:cNvPr id="191" name="Google Shape;191;p7"/>
          <p:cNvPicPr preferRelativeResize="0"/>
          <p:nvPr/>
        </p:nvPicPr>
        <p:blipFill>
          <a:blip r:embed="rId4">
            <a:alphaModFix/>
          </a:blip>
          <a:stretch>
            <a:fillRect/>
          </a:stretch>
        </p:blipFill>
        <p:spPr>
          <a:xfrm>
            <a:off x="9238325" y="4251912"/>
            <a:ext cx="2426350" cy="18158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8"/>
          <p:cNvSpPr txBox="1">
            <a:spLocks noGrp="1"/>
          </p:cNvSpPr>
          <p:nvPr>
            <p:ph type="title"/>
          </p:nvPr>
        </p:nvSpPr>
        <p:spPr>
          <a:xfrm>
            <a:off x="518678" y="209028"/>
            <a:ext cx="8333100" cy="1148100"/>
          </a:xfrm>
          <a:prstGeom prst="rect">
            <a:avLst/>
          </a:prstGeom>
          <a:noFill/>
          <a:ln>
            <a:noFill/>
          </a:ln>
        </p:spPr>
        <p:txBody>
          <a:bodyPr spcFirstLastPara="1" wrap="square" lIns="91425" tIns="45700" rIns="91425" bIns="0" anchor="b" anchorCtr="0">
            <a:normAutofit/>
          </a:bodyPr>
          <a:lstStyle/>
          <a:p>
            <a:pPr marL="0" lvl="0" indent="0" algn="ctr" rtl="0">
              <a:spcBef>
                <a:spcPts val="0"/>
              </a:spcBef>
              <a:spcAft>
                <a:spcPts val="0"/>
              </a:spcAft>
              <a:buClr>
                <a:schemeClr val="accent1"/>
              </a:buClr>
              <a:buSzPts val="4400"/>
              <a:buFont typeface="Calibri"/>
              <a:buNone/>
            </a:pPr>
            <a:r>
              <a:rPr lang="en-US">
                <a:solidFill>
                  <a:srgbClr val="002060"/>
                </a:solidFill>
                <a:latin typeface="Arial"/>
                <a:ea typeface="Arial"/>
                <a:cs typeface="Arial"/>
                <a:sym typeface="Arial"/>
              </a:rPr>
              <a:t>Essential Building Features</a:t>
            </a:r>
            <a:endParaRPr>
              <a:solidFill>
                <a:srgbClr val="002060"/>
              </a:solidFill>
              <a:latin typeface="Arial"/>
              <a:ea typeface="Arial"/>
              <a:cs typeface="Arial"/>
              <a:sym typeface="Arial"/>
            </a:endParaRPr>
          </a:p>
        </p:txBody>
      </p:sp>
      <p:sp>
        <p:nvSpPr>
          <p:cNvPr id="197" name="Google Shape;197;p8"/>
          <p:cNvSpPr txBox="1">
            <a:spLocks noGrp="1"/>
          </p:cNvSpPr>
          <p:nvPr>
            <p:ph type="body" idx="4"/>
          </p:nvPr>
        </p:nvSpPr>
        <p:spPr>
          <a:xfrm>
            <a:off x="305050" y="1606175"/>
            <a:ext cx="8670900" cy="4835700"/>
          </a:xfrm>
          <a:prstGeom prst="rect">
            <a:avLst/>
          </a:prstGeom>
          <a:noFill/>
          <a:ln>
            <a:noFill/>
          </a:ln>
        </p:spPr>
        <p:txBody>
          <a:bodyPr spcFirstLastPara="1" wrap="square" lIns="91425" tIns="45700" rIns="91425" bIns="45700" anchor="t" anchorCtr="0">
            <a:normAutofit lnSpcReduction="20000"/>
          </a:bodyPr>
          <a:lstStyle/>
          <a:p>
            <a:pPr marL="0" lvl="0" indent="0" algn="l" rtl="0">
              <a:lnSpc>
                <a:spcPct val="115000"/>
              </a:lnSpc>
              <a:spcBef>
                <a:spcPts val="0"/>
              </a:spcBef>
              <a:spcAft>
                <a:spcPts val="0"/>
              </a:spcAft>
              <a:buNone/>
            </a:pPr>
            <a:r>
              <a:rPr lang="en-US" sz="3000">
                <a:solidFill>
                  <a:srgbClr val="002060"/>
                </a:solidFill>
                <a:latin typeface="Arial"/>
                <a:ea typeface="Arial"/>
                <a:cs typeface="Arial"/>
                <a:sym typeface="Arial"/>
              </a:rPr>
              <a:t>Structural Integrity - Utilize materials that provide sufficient fire resistance for internal relocation</a:t>
            </a:r>
            <a:endParaRPr sz="3000">
              <a:solidFill>
                <a:srgbClr val="002060"/>
              </a:solidFill>
              <a:latin typeface="Arial"/>
              <a:ea typeface="Arial"/>
              <a:cs typeface="Arial"/>
              <a:sym typeface="Arial"/>
            </a:endParaRPr>
          </a:p>
          <a:p>
            <a:pPr marL="0" lvl="0" indent="0" algn="l" rtl="0">
              <a:lnSpc>
                <a:spcPct val="115000"/>
              </a:lnSpc>
              <a:spcBef>
                <a:spcPts val="0"/>
              </a:spcBef>
              <a:spcAft>
                <a:spcPts val="0"/>
              </a:spcAft>
              <a:buNone/>
            </a:pPr>
            <a:endParaRPr sz="3000">
              <a:solidFill>
                <a:srgbClr val="002060"/>
              </a:solidFill>
              <a:latin typeface="Arial"/>
              <a:ea typeface="Arial"/>
              <a:cs typeface="Arial"/>
              <a:sym typeface="Arial"/>
            </a:endParaRPr>
          </a:p>
          <a:p>
            <a:pPr marL="457200" lvl="0" indent="-407670" algn="l" rtl="0">
              <a:lnSpc>
                <a:spcPct val="150000"/>
              </a:lnSpc>
              <a:spcBef>
                <a:spcPts val="0"/>
              </a:spcBef>
              <a:spcAft>
                <a:spcPts val="0"/>
              </a:spcAft>
              <a:buClr>
                <a:schemeClr val="accent2"/>
              </a:buClr>
              <a:buSzPts val="3000"/>
              <a:buChar char="•"/>
            </a:pPr>
            <a:r>
              <a:rPr lang="en-US" sz="3000">
                <a:solidFill>
                  <a:srgbClr val="002060"/>
                </a:solidFill>
                <a:latin typeface="Arial"/>
                <a:ea typeface="Arial"/>
                <a:cs typeface="Arial"/>
                <a:sym typeface="Arial"/>
              </a:rPr>
              <a:t>Building type identified and maintained</a:t>
            </a:r>
            <a:endParaRPr sz="3000">
              <a:solidFill>
                <a:srgbClr val="002060"/>
              </a:solidFill>
              <a:latin typeface="Arial"/>
              <a:ea typeface="Arial"/>
              <a:cs typeface="Arial"/>
              <a:sym typeface="Arial"/>
            </a:endParaRPr>
          </a:p>
          <a:p>
            <a:pPr marL="457200" lvl="0" indent="-407670" algn="l" rtl="0">
              <a:lnSpc>
                <a:spcPct val="150000"/>
              </a:lnSpc>
              <a:spcBef>
                <a:spcPts val="0"/>
              </a:spcBef>
              <a:spcAft>
                <a:spcPts val="0"/>
              </a:spcAft>
              <a:buClr>
                <a:schemeClr val="accent2"/>
              </a:buClr>
              <a:buSzPts val="3000"/>
              <a:buChar char="•"/>
            </a:pPr>
            <a:r>
              <a:rPr lang="en-US" sz="3000">
                <a:solidFill>
                  <a:srgbClr val="002060"/>
                </a:solidFill>
                <a:latin typeface="Arial"/>
                <a:ea typeface="Arial"/>
                <a:cs typeface="Arial"/>
                <a:sym typeface="Arial"/>
              </a:rPr>
              <a:t>Smoke and/or fire doors tested and maintained</a:t>
            </a:r>
            <a:endParaRPr sz="3000">
              <a:solidFill>
                <a:srgbClr val="002060"/>
              </a:solidFill>
              <a:latin typeface="Arial"/>
              <a:ea typeface="Arial"/>
              <a:cs typeface="Arial"/>
              <a:sym typeface="Arial"/>
            </a:endParaRPr>
          </a:p>
          <a:p>
            <a:pPr marL="457200" lvl="0" indent="-407670" algn="l" rtl="0">
              <a:lnSpc>
                <a:spcPct val="150000"/>
              </a:lnSpc>
              <a:spcBef>
                <a:spcPts val="0"/>
              </a:spcBef>
              <a:spcAft>
                <a:spcPts val="0"/>
              </a:spcAft>
              <a:buClr>
                <a:schemeClr val="accent2"/>
              </a:buClr>
              <a:buSzPts val="3000"/>
              <a:buChar char="•"/>
            </a:pPr>
            <a:r>
              <a:rPr lang="en-US" sz="3000">
                <a:solidFill>
                  <a:srgbClr val="002060"/>
                </a:solidFill>
                <a:latin typeface="Arial"/>
                <a:ea typeface="Arial"/>
                <a:cs typeface="Arial"/>
                <a:sym typeface="Arial"/>
              </a:rPr>
              <a:t>Fire resistant building finishes</a:t>
            </a:r>
            <a:endParaRPr sz="3000">
              <a:solidFill>
                <a:srgbClr val="002060"/>
              </a:solidFill>
              <a:latin typeface="Arial"/>
              <a:ea typeface="Arial"/>
              <a:cs typeface="Arial"/>
              <a:sym typeface="Arial"/>
            </a:endParaRPr>
          </a:p>
          <a:p>
            <a:pPr marL="457200" lvl="0" indent="-407670" algn="l" rtl="0">
              <a:lnSpc>
                <a:spcPct val="150000"/>
              </a:lnSpc>
              <a:spcBef>
                <a:spcPts val="0"/>
              </a:spcBef>
              <a:spcAft>
                <a:spcPts val="0"/>
              </a:spcAft>
              <a:buClr>
                <a:schemeClr val="accent2"/>
              </a:buClr>
              <a:buSzPts val="3000"/>
              <a:buChar char="•"/>
            </a:pPr>
            <a:r>
              <a:rPr lang="en-US" sz="3000">
                <a:solidFill>
                  <a:srgbClr val="002060"/>
                </a:solidFill>
                <a:latin typeface="Arial"/>
                <a:ea typeface="Arial"/>
                <a:cs typeface="Arial"/>
                <a:sym typeface="Arial"/>
              </a:rPr>
              <a:t>Fire alarm inspected/tested/maintained</a:t>
            </a:r>
            <a:endParaRPr sz="3000">
              <a:solidFill>
                <a:srgbClr val="002060"/>
              </a:solidFill>
              <a:latin typeface="Arial"/>
              <a:ea typeface="Arial"/>
              <a:cs typeface="Arial"/>
              <a:sym typeface="Arial"/>
            </a:endParaRPr>
          </a:p>
          <a:p>
            <a:pPr marL="457200" lvl="0" indent="-407670" algn="l" rtl="0">
              <a:lnSpc>
                <a:spcPct val="150000"/>
              </a:lnSpc>
              <a:spcBef>
                <a:spcPts val="0"/>
              </a:spcBef>
              <a:spcAft>
                <a:spcPts val="0"/>
              </a:spcAft>
              <a:buClr>
                <a:schemeClr val="accent2"/>
              </a:buClr>
              <a:buSzPts val="3000"/>
              <a:buChar char="•"/>
            </a:pPr>
            <a:r>
              <a:rPr lang="en-US" sz="3000">
                <a:solidFill>
                  <a:srgbClr val="002060"/>
                </a:solidFill>
                <a:latin typeface="Arial"/>
                <a:ea typeface="Arial"/>
                <a:cs typeface="Arial"/>
                <a:sym typeface="Arial"/>
              </a:rPr>
              <a:t>Sprinklers inspected/tested/maintained</a:t>
            </a:r>
            <a:endParaRPr sz="3000">
              <a:solidFill>
                <a:srgbClr val="002060"/>
              </a:solidFill>
              <a:latin typeface="Arial"/>
              <a:ea typeface="Arial"/>
              <a:cs typeface="Arial"/>
              <a:sym typeface="Arial"/>
            </a:endParaRPr>
          </a:p>
          <a:p>
            <a:pPr marL="457200" lvl="0" indent="-407670" algn="l" rtl="0">
              <a:lnSpc>
                <a:spcPct val="150000"/>
              </a:lnSpc>
              <a:spcBef>
                <a:spcPts val="0"/>
              </a:spcBef>
              <a:spcAft>
                <a:spcPts val="0"/>
              </a:spcAft>
              <a:buClr>
                <a:schemeClr val="accent2"/>
              </a:buClr>
              <a:buSzPts val="3000"/>
              <a:buFont typeface="Arial"/>
              <a:buChar char="•"/>
            </a:pPr>
            <a:r>
              <a:rPr lang="en-US" sz="3000">
                <a:solidFill>
                  <a:srgbClr val="002060"/>
                </a:solidFill>
                <a:latin typeface="Arial"/>
                <a:ea typeface="Arial"/>
                <a:cs typeface="Arial"/>
                <a:sym typeface="Arial"/>
              </a:rPr>
              <a:t>HVAC systems inspected/tested/maintained</a:t>
            </a:r>
            <a:endParaRPr/>
          </a:p>
        </p:txBody>
      </p:sp>
      <p:sp>
        <p:nvSpPr>
          <p:cNvPr id="198" name="Google Shape;198;p8"/>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rgbClr val="9E9E9E"/>
                </a:solidFill>
                <a:latin typeface="Calibri"/>
                <a:ea typeface="Calibri"/>
                <a:cs typeface="Calibri"/>
                <a:sym typeface="Calibri"/>
              </a:rPr>
              <a:t>9</a:t>
            </a:fld>
            <a:endParaRPr sz="1200">
              <a:solidFill>
                <a:srgbClr val="9E9E9E"/>
              </a:solidFill>
              <a:latin typeface="Calibri"/>
              <a:ea typeface="Calibri"/>
              <a:cs typeface="Calibri"/>
              <a:sym typeface="Calibri"/>
            </a:endParaRPr>
          </a:p>
        </p:txBody>
      </p:sp>
      <p:pic>
        <p:nvPicPr>
          <p:cNvPr id="199" name="Google Shape;199;p8"/>
          <p:cNvPicPr preferRelativeResize="0"/>
          <p:nvPr/>
        </p:nvPicPr>
        <p:blipFill rotWithShape="1">
          <a:blip r:embed="rId3">
            <a:alphaModFix/>
          </a:blip>
          <a:srcRect/>
          <a:stretch/>
        </p:blipFill>
        <p:spPr>
          <a:xfrm>
            <a:off x="11028433" y="56539"/>
            <a:ext cx="1051132" cy="1366473"/>
          </a:xfrm>
          <a:prstGeom prst="rect">
            <a:avLst/>
          </a:prstGeom>
          <a:noFill/>
          <a:ln>
            <a:noFill/>
          </a:ln>
        </p:spPr>
      </p:pic>
      <p:pic>
        <p:nvPicPr>
          <p:cNvPr id="200" name="Google Shape;200;p8"/>
          <p:cNvPicPr preferRelativeResize="0"/>
          <p:nvPr/>
        </p:nvPicPr>
        <p:blipFill>
          <a:blip r:embed="rId4">
            <a:alphaModFix/>
          </a:blip>
          <a:stretch>
            <a:fillRect/>
          </a:stretch>
        </p:blipFill>
        <p:spPr>
          <a:xfrm>
            <a:off x="9128575" y="3707500"/>
            <a:ext cx="2758624" cy="27343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6"/>
          <p:cNvSpPr txBox="1">
            <a:spLocks noGrp="1"/>
          </p:cNvSpPr>
          <p:nvPr>
            <p:ph type="title"/>
          </p:nvPr>
        </p:nvSpPr>
        <p:spPr>
          <a:xfrm>
            <a:off x="518678" y="209028"/>
            <a:ext cx="8333100" cy="1148100"/>
          </a:xfrm>
          <a:prstGeom prst="rect">
            <a:avLst/>
          </a:prstGeom>
          <a:noFill/>
          <a:ln>
            <a:noFill/>
          </a:ln>
        </p:spPr>
        <p:txBody>
          <a:bodyPr spcFirstLastPara="1" wrap="square" lIns="91425" tIns="45700" rIns="91425" bIns="0" anchor="b" anchorCtr="0">
            <a:normAutofit/>
          </a:bodyPr>
          <a:lstStyle/>
          <a:p>
            <a:pPr marL="0" lvl="0" indent="0" algn="ctr" rtl="0">
              <a:lnSpc>
                <a:spcPct val="90000"/>
              </a:lnSpc>
              <a:spcBef>
                <a:spcPts val="0"/>
              </a:spcBef>
              <a:spcAft>
                <a:spcPts val="0"/>
              </a:spcAft>
              <a:buClr>
                <a:schemeClr val="accent1"/>
              </a:buClr>
              <a:buSzPts val="4400"/>
              <a:buFont typeface="Calibri"/>
              <a:buNone/>
            </a:pPr>
            <a:r>
              <a:rPr lang="en-US">
                <a:solidFill>
                  <a:srgbClr val="002060"/>
                </a:solidFill>
                <a:latin typeface="Arial"/>
                <a:ea typeface="Arial"/>
                <a:cs typeface="Arial"/>
                <a:sym typeface="Arial"/>
              </a:rPr>
              <a:t>Essential Building Features</a:t>
            </a:r>
            <a:endParaRPr>
              <a:solidFill>
                <a:srgbClr val="002060"/>
              </a:solidFill>
              <a:latin typeface="Arial"/>
              <a:ea typeface="Arial"/>
              <a:cs typeface="Arial"/>
              <a:sym typeface="Arial"/>
            </a:endParaRPr>
          </a:p>
        </p:txBody>
      </p:sp>
      <p:sp>
        <p:nvSpPr>
          <p:cNvPr id="206" name="Google Shape;206;p6"/>
          <p:cNvSpPr txBox="1">
            <a:spLocks noGrp="1"/>
          </p:cNvSpPr>
          <p:nvPr>
            <p:ph type="body" idx="4"/>
          </p:nvPr>
        </p:nvSpPr>
        <p:spPr>
          <a:xfrm>
            <a:off x="518675" y="1557375"/>
            <a:ext cx="8795700" cy="4835700"/>
          </a:xfrm>
          <a:prstGeom prst="rect">
            <a:avLst/>
          </a:prstGeom>
          <a:noFill/>
          <a:ln>
            <a:noFill/>
          </a:ln>
        </p:spPr>
        <p:txBody>
          <a:bodyPr spcFirstLastPara="1" wrap="square" lIns="91425" tIns="45700" rIns="91425" bIns="45700" anchor="t" anchorCtr="0">
            <a:normAutofit lnSpcReduction="20000"/>
          </a:bodyPr>
          <a:lstStyle/>
          <a:p>
            <a:pPr marL="0" lvl="0" indent="0" algn="l" rtl="0">
              <a:lnSpc>
                <a:spcPct val="115000"/>
              </a:lnSpc>
              <a:spcBef>
                <a:spcPts val="0"/>
              </a:spcBef>
              <a:spcAft>
                <a:spcPts val="0"/>
              </a:spcAft>
              <a:buNone/>
            </a:pPr>
            <a:r>
              <a:rPr lang="en-US" sz="3000" b="1">
                <a:solidFill>
                  <a:srgbClr val="002060"/>
                </a:solidFill>
                <a:latin typeface="Arial"/>
                <a:ea typeface="Arial"/>
                <a:cs typeface="Arial"/>
                <a:sym typeface="Arial"/>
              </a:rPr>
              <a:t>Automatic Suppression</a:t>
            </a:r>
            <a:r>
              <a:rPr lang="en-US" sz="3000">
                <a:solidFill>
                  <a:srgbClr val="002060"/>
                </a:solidFill>
                <a:latin typeface="Arial"/>
                <a:ea typeface="Arial"/>
                <a:cs typeface="Arial"/>
                <a:sym typeface="Arial"/>
              </a:rPr>
              <a:t> - automated action deployed to limit growth and/or extinguish a fire.</a:t>
            </a:r>
            <a:endParaRPr sz="3000">
              <a:solidFill>
                <a:srgbClr val="002060"/>
              </a:solidFill>
              <a:latin typeface="Arial"/>
              <a:ea typeface="Arial"/>
              <a:cs typeface="Arial"/>
              <a:sym typeface="Arial"/>
            </a:endParaRPr>
          </a:p>
          <a:p>
            <a:pPr marL="0" lvl="0" indent="0" algn="l" rtl="0">
              <a:lnSpc>
                <a:spcPct val="115000"/>
              </a:lnSpc>
              <a:spcBef>
                <a:spcPts val="0"/>
              </a:spcBef>
              <a:spcAft>
                <a:spcPts val="0"/>
              </a:spcAft>
              <a:buNone/>
            </a:pPr>
            <a:endParaRPr sz="3000">
              <a:solidFill>
                <a:srgbClr val="002060"/>
              </a:solidFill>
              <a:latin typeface="Arial"/>
              <a:ea typeface="Arial"/>
              <a:cs typeface="Arial"/>
              <a:sym typeface="Arial"/>
            </a:endParaRPr>
          </a:p>
          <a:p>
            <a:pPr marL="457200" lvl="0" indent="-407670" algn="l" rtl="0">
              <a:lnSpc>
                <a:spcPct val="150000"/>
              </a:lnSpc>
              <a:spcBef>
                <a:spcPts val="0"/>
              </a:spcBef>
              <a:spcAft>
                <a:spcPts val="0"/>
              </a:spcAft>
              <a:buClr>
                <a:schemeClr val="accent2"/>
              </a:buClr>
              <a:buSzPts val="3000"/>
              <a:buChar char="•"/>
            </a:pPr>
            <a:r>
              <a:rPr lang="en-US" sz="3000">
                <a:solidFill>
                  <a:srgbClr val="002060"/>
                </a:solidFill>
                <a:latin typeface="Arial"/>
                <a:ea typeface="Arial"/>
                <a:cs typeface="Arial"/>
                <a:sym typeface="Arial"/>
              </a:rPr>
              <a:t>NFPA 13 System Required </a:t>
            </a:r>
            <a:endParaRPr sz="3000">
              <a:solidFill>
                <a:srgbClr val="002060"/>
              </a:solidFill>
              <a:latin typeface="Arial"/>
              <a:ea typeface="Arial"/>
              <a:cs typeface="Arial"/>
              <a:sym typeface="Arial"/>
            </a:endParaRPr>
          </a:p>
          <a:p>
            <a:pPr marL="914400" lvl="1" indent="-419100" algn="l" rtl="0">
              <a:lnSpc>
                <a:spcPct val="150000"/>
              </a:lnSpc>
              <a:spcBef>
                <a:spcPts val="0"/>
              </a:spcBef>
              <a:spcAft>
                <a:spcPts val="0"/>
              </a:spcAft>
              <a:buClr>
                <a:schemeClr val="accent2"/>
              </a:buClr>
              <a:buSzPts val="3000"/>
              <a:buFont typeface="Arial"/>
              <a:buChar char="•"/>
            </a:pPr>
            <a:r>
              <a:rPr lang="en-US" sz="3000">
                <a:solidFill>
                  <a:srgbClr val="002060"/>
                </a:solidFill>
                <a:latin typeface="Arial"/>
                <a:ea typeface="Arial"/>
                <a:cs typeface="Arial"/>
                <a:sym typeface="Arial"/>
              </a:rPr>
              <a:t>Coverage Throughout </a:t>
            </a:r>
            <a:endParaRPr sz="3000">
              <a:solidFill>
                <a:srgbClr val="002060"/>
              </a:solidFill>
              <a:latin typeface="Arial"/>
              <a:ea typeface="Arial"/>
              <a:cs typeface="Arial"/>
              <a:sym typeface="Arial"/>
            </a:endParaRPr>
          </a:p>
          <a:p>
            <a:pPr marL="457200" lvl="0" indent="-407670" algn="l" rtl="0">
              <a:lnSpc>
                <a:spcPct val="150000"/>
              </a:lnSpc>
              <a:spcBef>
                <a:spcPts val="0"/>
              </a:spcBef>
              <a:spcAft>
                <a:spcPts val="0"/>
              </a:spcAft>
              <a:buClr>
                <a:schemeClr val="accent2"/>
              </a:buClr>
              <a:buSzPts val="3000"/>
              <a:buChar char="•"/>
            </a:pPr>
            <a:r>
              <a:rPr lang="en-US" sz="3000">
                <a:solidFill>
                  <a:srgbClr val="002060"/>
                </a:solidFill>
                <a:latin typeface="Arial"/>
                <a:ea typeface="Arial"/>
                <a:cs typeface="Arial"/>
                <a:sym typeface="Arial"/>
              </a:rPr>
              <a:t>Supervision Required</a:t>
            </a:r>
            <a:endParaRPr sz="3000">
              <a:solidFill>
                <a:srgbClr val="002060"/>
              </a:solidFill>
              <a:latin typeface="Arial"/>
              <a:ea typeface="Arial"/>
              <a:cs typeface="Arial"/>
              <a:sym typeface="Arial"/>
            </a:endParaRPr>
          </a:p>
          <a:p>
            <a:pPr marL="914400" lvl="1" indent="-419100" algn="l" rtl="0">
              <a:lnSpc>
                <a:spcPct val="150000"/>
              </a:lnSpc>
              <a:spcBef>
                <a:spcPts val="0"/>
              </a:spcBef>
              <a:spcAft>
                <a:spcPts val="0"/>
              </a:spcAft>
              <a:buClr>
                <a:schemeClr val="accent2"/>
              </a:buClr>
              <a:buSzPts val="3000"/>
              <a:buChar char="•"/>
            </a:pPr>
            <a:r>
              <a:rPr lang="en-US" sz="3000">
                <a:solidFill>
                  <a:srgbClr val="002060"/>
                </a:solidFill>
                <a:latin typeface="Arial"/>
                <a:ea typeface="Arial"/>
                <a:cs typeface="Arial"/>
                <a:sym typeface="Arial"/>
              </a:rPr>
              <a:t>Transmission Requirements - Zone Specific</a:t>
            </a:r>
            <a:endParaRPr sz="3000">
              <a:solidFill>
                <a:srgbClr val="002060"/>
              </a:solidFill>
              <a:latin typeface="Arial"/>
              <a:ea typeface="Arial"/>
              <a:cs typeface="Arial"/>
              <a:sym typeface="Arial"/>
            </a:endParaRPr>
          </a:p>
          <a:p>
            <a:pPr marL="914400" lvl="1" indent="-419100" algn="l" rtl="0">
              <a:lnSpc>
                <a:spcPct val="150000"/>
              </a:lnSpc>
              <a:spcBef>
                <a:spcPts val="0"/>
              </a:spcBef>
              <a:spcAft>
                <a:spcPts val="0"/>
              </a:spcAft>
              <a:buClr>
                <a:schemeClr val="accent2"/>
              </a:buClr>
              <a:buSzPts val="3000"/>
              <a:buChar char="•"/>
            </a:pPr>
            <a:r>
              <a:rPr lang="en-US" sz="3000">
                <a:solidFill>
                  <a:srgbClr val="002060"/>
                </a:solidFill>
                <a:latin typeface="Arial"/>
                <a:ea typeface="Arial"/>
                <a:cs typeface="Arial"/>
                <a:sym typeface="Arial"/>
              </a:rPr>
              <a:t>Annunciation Requirements </a:t>
            </a:r>
            <a:endParaRPr sz="3000">
              <a:solidFill>
                <a:srgbClr val="002060"/>
              </a:solidFill>
              <a:latin typeface="Arial"/>
              <a:ea typeface="Arial"/>
              <a:cs typeface="Arial"/>
              <a:sym typeface="Arial"/>
            </a:endParaRPr>
          </a:p>
          <a:p>
            <a:pPr marL="0" lvl="0" indent="0" algn="l" rtl="0">
              <a:lnSpc>
                <a:spcPct val="150000"/>
              </a:lnSpc>
              <a:spcBef>
                <a:spcPts val="0"/>
              </a:spcBef>
              <a:spcAft>
                <a:spcPts val="0"/>
              </a:spcAft>
              <a:buNone/>
            </a:pPr>
            <a:endParaRPr/>
          </a:p>
        </p:txBody>
      </p:sp>
      <p:sp>
        <p:nvSpPr>
          <p:cNvPr id="207" name="Google Shape;207;p6"/>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rgbClr val="9E9E9E"/>
                </a:solidFill>
                <a:latin typeface="Calibri"/>
                <a:ea typeface="Calibri"/>
                <a:cs typeface="Calibri"/>
                <a:sym typeface="Calibri"/>
              </a:rPr>
              <a:t>10</a:t>
            </a:fld>
            <a:endParaRPr sz="1200">
              <a:solidFill>
                <a:srgbClr val="9E9E9E"/>
              </a:solidFill>
              <a:latin typeface="Calibri"/>
              <a:ea typeface="Calibri"/>
              <a:cs typeface="Calibri"/>
              <a:sym typeface="Calibri"/>
            </a:endParaRPr>
          </a:p>
        </p:txBody>
      </p:sp>
      <p:pic>
        <p:nvPicPr>
          <p:cNvPr id="208" name="Google Shape;208;p6"/>
          <p:cNvPicPr preferRelativeResize="0"/>
          <p:nvPr/>
        </p:nvPicPr>
        <p:blipFill rotWithShape="1">
          <a:blip r:embed="rId3">
            <a:alphaModFix/>
          </a:blip>
          <a:srcRect/>
          <a:stretch/>
        </p:blipFill>
        <p:spPr>
          <a:xfrm>
            <a:off x="11028433" y="56539"/>
            <a:ext cx="1051132" cy="1366473"/>
          </a:xfrm>
          <a:prstGeom prst="rect">
            <a:avLst/>
          </a:prstGeom>
          <a:noFill/>
          <a:ln>
            <a:noFill/>
          </a:ln>
        </p:spPr>
      </p:pic>
      <p:pic>
        <p:nvPicPr>
          <p:cNvPr id="209" name="Google Shape;209;p6"/>
          <p:cNvPicPr preferRelativeResize="0"/>
          <p:nvPr/>
        </p:nvPicPr>
        <p:blipFill>
          <a:blip r:embed="rId4">
            <a:alphaModFix/>
          </a:blip>
          <a:stretch>
            <a:fillRect/>
          </a:stretch>
        </p:blipFill>
        <p:spPr>
          <a:xfrm>
            <a:off x="9717950" y="3545350"/>
            <a:ext cx="1931150" cy="24562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g3f253585232_0_34"/>
          <p:cNvSpPr txBox="1">
            <a:spLocks noGrp="1"/>
          </p:cNvSpPr>
          <p:nvPr>
            <p:ph type="title"/>
          </p:nvPr>
        </p:nvSpPr>
        <p:spPr>
          <a:xfrm>
            <a:off x="518678" y="209028"/>
            <a:ext cx="8333100" cy="1148100"/>
          </a:xfrm>
          <a:prstGeom prst="rect">
            <a:avLst/>
          </a:prstGeom>
          <a:noFill/>
          <a:ln>
            <a:noFill/>
          </a:ln>
        </p:spPr>
        <p:txBody>
          <a:bodyPr spcFirstLastPara="1" wrap="square" lIns="91425" tIns="45700" rIns="91425" bIns="0" anchor="b" anchorCtr="0">
            <a:normAutofit/>
          </a:bodyPr>
          <a:lstStyle/>
          <a:p>
            <a:pPr marL="0" lvl="0" indent="0" algn="ctr" rtl="0">
              <a:spcBef>
                <a:spcPts val="0"/>
              </a:spcBef>
              <a:spcAft>
                <a:spcPts val="0"/>
              </a:spcAft>
              <a:buClr>
                <a:schemeClr val="accent1"/>
              </a:buClr>
              <a:buSzPts val="4400"/>
              <a:buFont typeface="Calibri"/>
              <a:buNone/>
            </a:pPr>
            <a:r>
              <a:rPr lang="en-US">
                <a:solidFill>
                  <a:srgbClr val="002060"/>
                </a:solidFill>
                <a:latin typeface="Arial"/>
                <a:ea typeface="Arial"/>
                <a:cs typeface="Arial"/>
                <a:sym typeface="Arial"/>
              </a:rPr>
              <a:t>Essential Building Features</a:t>
            </a:r>
            <a:endParaRPr>
              <a:solidFill>
                <a:srgbClr val="002060"/>
              </a:solidFill>
              <a:latin typeface="Arial"/>
              <a:ea typeface="Arial"/>
              <a:cs typeface="Arial"/>
              <a:sym typeface="Arial"/>
            </a:endParaRPr>
          </a:p>
        </p:txBody>
      </p:sp>
      <p:sp>
        <p:nvSpPr>
          <p:cNvPr id="215" name="Google Shape;215;g3f253585232_0_34"/>
          <p:cNvSpPr txBox="1">
            <a:spLocks noGrp="1"/>
          </p:cNvSpPr>
          <p:nvPr>
            <p:ph type="body" idx="4"/>
          </p:nvPr>
        </p:nvSpPr>
        <p:spPr>
          <a:xfrm>
            <a:off x="305050" y="1606175"/>
            <a:ext cx="9308100" cy="4835700"/>
          </a:xfrm>
          <a:prstGeom prst="rect">
            <a:avLst/>
          </a:prstGeom>
          <a:noFill/>
          <a:ln>
            <a:noFill/>
          </a:ln>
        </p:spPr>
        <p:txBody>
          <a:bodyPr spcFirstLastPara="1" wrap="square" lIns="91425" tIns="45700" rIns="91425" bIns="45700" anchor="t" anchorCtr="0">
            <a:normAutofit fontScale="47500"/>
          </a:bodyPr>
          <a:lstStyle/>
          <a:p>
            <a:pPr marL="0" lvl="0" indent="0" algn="l" rtl="0">
              <a:lnSpc>
                <a:spcPct val="115000"/>
              </a:lnSpc>
              <a:spcBef>
                <a:spcPts val="0"/>
              </a:spcBef>
              <a:spcAft>
                <a:spcPts val="0"/>
              </a:spcAft>
              <a:buNone/>
            </a:pPr>
            <a:r>
              <a:rPr lang="en-US" sz="6211">
                <a:solidFill>
                  <a:srgbClr val="002060"/>
                </a:solidFill>
                <a:latin typeface="Arial"/>
                <a:ea typeface="Arial"/>
                <a:cs typeface="Arial"/>
                <a:sym typeface="Arial"/>
              </a:rPr>
              <a:t>Fire Alarm System Requirements- </a:t>
            </a:r>
            <a:endParaRPr sz="6211">
              <a:latin typeface="Arial"/>
              <a:ea typeface="Arial"/>
              <a:cs typeface="Arial"/>
              <a:sym typeface="Arial"/>
            </a:endParaRPr>
          </a:p>
          <a:p>
            <a:pPr marL="457200" lvl="0" indent="-404522" algn="l" rtl="0">
              <a:lnSpc>
                <a:spcPct val="115000"/>
              </a:lnSpc>
              <a:spcBef>
                <a:spcPts val="0"/>
              </a:spcBef>
              <a:spcAft>
                <a:spcPts val="0"/>
              </a:spcAft>
              <a:buClr>
                <a:schemeClr val="accent2"/>
              </a:buClr>
              <a:buSzPct val="100000"/>
              <a:buChar char="•"/>
            </a:pPr>
            <a:r>
              <a:rPr lang="en-US" sz="6211">
                <a:solidFill>
                  <a:srgbClr val="002060"/>
                </a:solidFill>
                <a:latin typeface="Arial"/>
                <a:ea typeface="Arial"/>
                <a:cs typeface="Arial"/>
                <a:sym typeface="Arial"/>
              </a:rPr>
              <a:t>Pathway Survivability</a:t>
            </a:r>
            <a:endParaRPr sz="3106">
              <a:solidFill>
                <a:srgbClr val="002060"/>
              </a:solidFill>
              <a:latin typeface="Arial"/>
              <a:ea typeface="Arial"/>
              <a:cs typeface="Arial"/>
              <a:sym typeface="Arial"/>
            </a:endParaRPr>
          </a:p>
          <a:p>
            <a:pPr marL="914400" lvl="1" indent="-380921" algn="l" rtl="0">
              <a:lnSpc>
                <a:spcPct val="115000"/>
              </a:lnSpc>
              <a:spcBef>
                <a:spcPts val="0"/>
              </a:spcBef>
              <a:spcAft>
                <a:spcPts val="0"/>
              </a:spcAft>
              <a:buClr>
                <a:schemeClr val="accent2"/>
              </a:buClr>
              <a:buSzPct val="100000"/>
              <a:buFont typeface="Arial"/>
              <a:buChar char="•"/>
            </a:pPr>
            <a:r>
              <a:rPr lang="en-US" sz="5050">
                <a:solidFill>
                  <a:srgbClr val="002060"/>
                </a:solidFill>
                <a:latin typeface="Arial"/>
                <a:ea typeface="Arial"/>
                <a:cs typeface="Arial"/>
                <a:sym typeface="Arial"/>
              </a:rPr>
              <a:t>Level 2</a:t>
            </a:r>
            <a:endParaRPr sz="5050">
              <a:solidFill>
                <a:srgbClr val="002060"/>
              </a:solidFill>
              <a:latin typeface="Arial"/>
              <a:ea typeface="Arial"/>
              <a:cs typeface="Arial"/>
              <a:sym typeface="Arial"/>
            </a:endParaRPr>
          </a:p>
          <a:p>
            <a:pPr marL="1371600" lvl="2" indent="-380921" algn="l" rtl="0">
              <a:lnSpc>
                <a:spcPct val="115000"/>
              </a:lnSpc>
              <a:spcBef>
                <a:spcPts val="0"/>
              </a:spcBef>
              <a:spcAft>
                <a:spcPts val="0"/>
              </a:spcAft>
              <a:buClr>
                <a:schemeClr val="accent2"/>
              </a:buClr>
              <a:buSzPct val="100000"/>
              <a:buFont typeface="Arial"/>
              <a:buChar char="•"/>
            </a:pPr>
            <a:r>
              <a:rPr lang="en-US" sz="5050">
                <a:solidFill>
                  <a:srgbClr val="002060"/>
                </a:solidFill>
                <a:latin typeface="Arial"/>
                <a:ea typeface="Arial"/>
                <a:cs typeface="Arial"/>
                <a:sym typeface="Arial"/>
              </a:rPr>
              <a:t>One or more 2-hour fire-rated (2h FR) circuitry integrity cable; 2h FR cable systems; 2h FR enclosure/protected hour; 2h performance alternatives approved by all AHJs</a:t>
            </a:r>
            <a:endParaRPr sz="5050">
              <a:solidFill>
                <a:srgbClr val="002060"/>
              </a:solidFill>
              <a:latin typeface="Arial"/>
              <a:ea typeface="Arial"/>
              <a:cs typeface="Arial"/>
              <a:sym typeface="Arial"/>
            </a:endParaRPr>
          </a:p>
          <a:p>
            <a:pPr marL="1371600" lvl="0" indent="0" algn="l" rtl="0">
              <a:lnSpc>
                <a:spcPct val="115000"/>
              </a:lnSpc>
              <a:spcBef>
                <a:spcPts val="0"/>
              </a:spcBef>
              <a:spcAft>
                <a:spcPts val="0"/>
              </a:spcAft>
              <a:buNone/>
            </a:pPr>
            <a:endParaRPr sz="3000">
              <a:solidFill>
                <a:srgbClr val="002060"/>
              </a:solidFill>
              <a:latin typeface="Arial"/>
              <a:ea typeface="Arial"/>
              <a:cs typeface="Arial"/>
              <a:sym typeface="Arial"/>
            </a:endParaRPr>
          </a:p>
          <a:p>
            <a:pPr marL="914400" lvl="1" indent="-382426" algn="l" rtl="0">
              <a:lnSpc>
                <a:spcPct val="115000"/>
              </a:lnSpc>
              <a:spcBef>
                <a:spcPts val="0"/>
              </a:spcBef>
              <a:spcAft>
                <a:spcPts val="0"/>
              </a:spcAft>
              <a:buClr>
                <a:schemeClr val="accent2"/>
              </a:buClr>
              <a:buSzPct val="100000"/>
              <a:buFont typeface="Arial"/>
              <a:buChar char="•"/>
            </a:pPr>
            <a:r>
              <a:rPr lang="en-US" sz="5100">
                <a:solidFill>
                  <a:srgbClr val="002060"/>
                </a:solidFill>
                <a:latin typeface="Arial"/>
                <a:ea typeface="Arial"/>
                <a:cs typeface="Arial"/>
                <a:sym typeface="Arial"/>
              </a:rPr>
              <a:t>Level 3</a:t>
            </a:r>
            <a:endParaRPr sz="5100">
              <a:solidFill>
                <a:srgbClr val="002060"/>
              </a:solidFill>
              <a:latin typeface="Arial"/>
              <a:ea typeface="Arial"/>
              <a:cs typeface="Arial"/>
              <a:sym typeface="Arial"/>
            </a:endParaRPr>
          </a:p>
          <a:p>
            <a:pPr marL="1371600" lvl="2" indent="-382426" algn="l" rtl="0">
              <a:lnSpc>
                <a:spcPct val="115000"/>
              </a:lnSpc>
              <a:spcBef>
                <a:spcPts val="0"/>
              </a:spcBef>
              <a:spcAft>
                <a:spcPts val="0"/>
              </a:spcAft>
              <a:buClr>
                <a:schemeClr val="accent2"/>
              </a:buClr>
              <a:buSzPct val="100000"/>
              <a:buFont typeface="Arial"/>
              <a:buChar char="•"/>
            </a:pPr>
            <a:r>
              <a:rPr lang="en-US" sz="5100">
                <a:solidFill>
                  <a:srgbClr val="002060"/>
                </a:solidFill>
                <a:latin typeface="Arial"/>
                <a:ea typeface="Arial"/>
                <a:cs typeface="Arial"/>
                <a:sym typeface="Arial"/>
              </a:rPr>
              <a:t>Same as Level 2 with full NFPA 13 automatic sprinkler system</a:t>
            </a:r>
            <a:endParaRPr sz="5100">
              <a:solidFill>
                <a:srgbClr val="002060"/>
              </a:solidFill>
              <a:latin typeface="Arial"/>
              <a:ea typeface="Arial"/>
              <a:cs typeface="Arial"/>
              <a:sym typeface="Arial"/>
            </a:endParaRPr>
          </a:p>
          <a:p>
            <a:pPr marL="457200" lvl="0" indent="0" algn="l" rtl="0">
              <a:lnSpc>
                <a:spcPct val="150000"/>
              </a:lnSpc>
              <a:spcBef>
                <a:spcPts val="0"/>
              </a:spcBef>
              <a:spcAft>
                <a:spcPts val="0"/>
              </a:spcAft>
              <a:buNone/>
            </a:pPr>
            <a:endParaRPr sz="3000">
              <a:solidFill>
                <a:srgbClr val="002060"/>
              </a:solidFill>
              <a:latin typeface="Arial"/>
              <a:ea typeface="Arial"/>
              <a:cs typeface="Arial"/>
              <a:sym typeface="Arial"/>
            </a:endParaRPr>
          </a:p>
          <a:p>
            <a:pPr marL="0" lvl="0" indent="0" algn="l" rtl="0">
              <a:lnSpc>
                <a:spcPct val="150000"/>
              </a:lnSpc>
              <a:spcBef>
                <a:spcPts val="0"/>
              </a:spcBef>
              <a:spcAft>
                <a:spcPts val="0"/>
              </a:spcAft>
              <a:buSzPct val="100000"/>
              <a:buNone/>
            </a:pPr>
            <a:endParaRPr/>
          </a:p>
        </p:txBody>
      </p:sp>
      <p:sp>
        <p:nvSpPr>
          <p:cNvPr id="216" name="Google Shape;216;g3f253585232_0_34"/>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rgbClr val="9E9E9E"/>
                </a:solidFill>
                <a:latin typeface="Calibri"/>
                <a:ea typeface="Calibri"/>
                <a:cs typeface="Calibri"/>
                <a:sym typeface="Calibri"/>
              </a:rPr>
              <a:t>11</a:t>
            </a:fld>
            <a:endParaRPr sz="1200">
              <a:solidFill>
                <a:srgbClr val="9E9E9E"/>
              </a:solidFill>
              <a:latin typeface="Calibri"/>
              <a:ea typeface="Calibri"/>
              <a:cs typeface="Calibri"/>
              <a:sym typeface="Calibri"/>
            </a:endParaRPr>
          </a:p>
        </p:txBody>
      </p:sp>
      <p:pic>
        <p:nvPicPr>
          <p:cNvPr id="217" name="Google Shape;217;g3f253585232_0_34"/>
          <p:cNvPicPr preferRelativeResize="0"/>
          <p:nvPr/>
        </p:nvPicPr>
        <p:blipFill rotWithShape="1">
          <a:blip r:embed="rId3">
            <a:alphaModFix/>
          </a:blip>
          <a:srcRect/>
          <a:stretch/>
        </p:blipFill>
        <p:spPr>
          <a:xfrm>
            <a:off x="11028433" y="56539"/>
            <a:ext cx="1051132" cy="1366473"/>
          </a:xfrm>
          <a:prstGeom prst="rect">
            <a:avLst/>
          </a:prstGeom>
          <a:noFill/>
          <a:ln>
            <a:noFill/>
          </a:ln>
        </p:spPr>
      </p:pic>
      <p:pic>
        <p:nvPicPr>
          <p:cNvPr id="218" name="Google Shape;218;g3f253585232_0_34"/>
          <p:cNvPicPr preferRelativeResize="0"/>
          <p:nvPr/>
        </p:nvPicPr>
        <p:blipFill>
          <a:blip r:embed="rId4">
            <a:alphaModFix/>
          </a:blip>
          <a:stretch>
            <a:fillRect/>
          </a:stretch>
        </p:blipFill>
        <p:spPr>
          <a:xfrm>
            <a:off x="9613125" y="3568537"/>
            <a:ext cx="2426450" cy="230849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g3f75f1a2043_0_1"/>
          <p:cNvSpPr txBox="1">
            <a:spLocks noGrp="1"/>
          </p:cNvSpPr>
          <p:nvPr>
            <p:ph type="title"/>
          </p:nvPr>
        </p:nvSpPr>
        <p:spPr>
          <a:xfrm>
            <a:off x="518678" y="209028"/>
            <a:ext cx="8333100" cy="1148100"/>
          </a:xfrm>
          <a:prstGeom prst="rect">
            <a:avLst/>
          </a:prstGeom>
          <a:noFill/>
          <a:ln>
            <a:noFill/>
          </a:ln>
        </p:spPr>
        <p:txBody>
          <a:bodyPr spcFirstLastPara="1" wrap="square" lIns="91425" tIns="45700" rIns="91425" bIns="0" anchor="b" anchorCtr="0">
            <a:normAutofit/>
          </a:bodyPr>
          <a:lstStyle/>
          <a:p>
            <a:pPr marL="0" lvl="0" indent="0" algn="ctr" rtl="0">
              <a:spcBef>
                <a:spcPts val="0"/>
              </a:spcBef>
              <a:spcAft>
                <a:spcPts val="0"/>
              </a:spcAft>
              <a:buClr>
                <a:schemeClr val="accent1"/>
              </a:buClr>
              <a:buSzPts val="4400"/>
              <a:buFont typeface="Calibri"/>
              <a:buNone/>
            </a:pPr>
            <a:r>
              <a:rPr lang="en-US">
                <a:solidFill>
                  <a:srgbClr val="002060"/>
                </a:solidFill>
                <a:latin typeface="Arial"/>
                <a:ea typeface="Arial"/>
                <a:cs typeface="Arial"/>
                <a:sym typeface="Arial"/>
              </a:rPr>
              <a:t>Essential Building Features</a:t>
            </a:r>
            <a:endParaRPr>
              <a:solidFill>
                <a:srgbClr val="002060"/>
              </a:solidFill>
              <a:latin typeface="Arial"/>
              <a:ea typeface="Arial"/>
              <a:cs typeface="Arial"/>
              <a:sym typeface="Arial"/>
            </a:endParaRPr>
          </a:p>
        </p:txBody>
      </p:sp>
      <p:sp>
        <p:nvSpPr>
          <p:cNvPr id="224" name="Google Shape;224;g3f75f1a2043_0_1"/>
          <p:cNvSpPr txBox="1">
            <a:spLocks noGrp="1"/>
          </p:cNvSpPr>
          <p:nvPr>
            <p:ph type="body" idx="4"/>
          </p:nvPr>
        </p:nvSpPr>
        <p:spPr>
          <a:xfrm>
            <a:off x="305050" y="1606175"/>
            <a:ext cx="9308100" cy="4835700"/>
          </a:xfrm>
          <a:prstGeom prst="rect">
            <a:avLst/>
          </a:prstGeom>
          <a:noFill/>
          <a:ln>
            <a:noFill/>
          </a:ln>
        </p:spPr>
        <p:txBody>
          <a:bodyPr spcFirstLastPara="1" wrap="square" lIns="91425" tIns="45700" rIns="91425" bIns="45700" anchor="t" anchorCtr="0">
            <a:normAutofit lnSpcReduction="20000"/>
          </a:bodyPr>
          <a:lstStyle/>
          <a:p>
            <a:pPr marL="0" lvl="0" indent="0" algn="l" rtl="0">
              <a:lnSpc>
                <a:spcPct val="150000"/>
              </a:lnSpc>
              <a:spcBef>
                <a:spcPts val="0"/>
              </a:spcBef>
              <a:spcAft>
                <a:spcPts val="0"/>
              </a:spcAft>
              <a:buNone/>
            </a:pPr>
            <a:r>
              <a:rPr lang="en-US" sz="3000">
                <a:solidFill>
                  <a:srgbClr val="002060"/>
                </a:solidFill>
                <a:latin typeface="Arial"/>
                <a:ea typeface="Arial"/>
                <a:cs typeface="Arial"/>
                <a:sym typeface="Arial"/>
              </a:rPr>
              <a:t>Fire Alarm System Requirements- </a:t>
            </a:r>
            <a:endParaRPr sz="3000">
              <a:latin typeface="Arial"/>
              <a:ea typeface="Arial"/>
              <a:cs typeface="Arial"/>
              <a:sym typeface="Arial"/>
            </a:endParaRPr>
          </a:p>
          <a:p>
            <a:pPr marL="457200" lvl="0" indent="-419100" algn="l" rtl="0">
              <a:lnSpc>
                <a:spcPct val="150000"/>
              </a:lnSpc>
              <a:spcBef>
                <a:spcPts val="0"/>
              </a:spcBef>
              <a:spcAft>
                <a:spcPts val="0"/>
              </a:spcAft>
              <a:buClr>
                <a:schemeClr val="accent2"/>
              </a:buClr>
              <a:buSzPts val="3000"/>
              <a:buChar char="•"/>
            </a:pPr>
            <a:r>
              <a:rPr lang="en-US" sz="3000">
                <a:solidFill>
                  <a:srgbClr val="002060"/>
                </a:solidFill>
                <a:latin typeface="Arial"/>
                <a:ea typeface="Arial"/>
                <a:cs typeface="Arial"/>
                <a:sym typeface="Arial"/>
              </a:rPr>
              <a:t>Transmission Capabilities (2010 NFPA 72 24.4.1.8)</a:t>
            </a:r>
            <a:endParaRPr sz="3000">
              <a:solidFill>
                <a:srgbClr val="002060"/>
              </a:solidFill>
              <a:latin typeface="Arial"/>
              <a:ea typeface="Arial"/>
              <a:cs typeface="Arial"/>
              <a:sym typeface="Arial"/>
            </a:endParaRPr>
          </a:p>
          <a:p>
            <a:pPr marL="914400" lvl="1" indent="-419100" algn="l" rtl="0">
              <a:lnSpc>
                <a:spcPct val="150000"/>
              </a:lnSpc>
              <a:spcBef>
                <a:spcPts val="0"/>
              </a:spcBef>
              <a:spcAft>
                <a:spcPts val="0"/>
              </a:spcAft>
              <a:buClr>
                <a:schemeClr val="accent2"/>
              </a:buClr>
              <a:buSzPts val="3000"/>
              <a:buFont typeface="Arial"/>
              <a:buChar char="•"/>
            </a:pPr>
            <a:r>
              <a:rPr lang="en-US" sz="3000">
                <a:solidFill>
                  <a:srgbClr val="002060"/>
                </a:solidFill>
                <a:latin typeface="Arial"/>
                <a:ea typeface="Arial"/>
                <a:cs typeface="Arial"/>
                <a:sym typeface="Arial"/>
              </a:rPr>
              <a:t>Requires selective, manual voice instructions to one or more zones</a:t>
            </a:r>
            <a:endParaRPr sz="3000">
              <a:solidFill>
                <a:srgbClr val="002060"/>
              </a:solidFill>
              <a:latin typeface="Arial"/>
              <a:ea typeface="Arial"/>
              <a:cs typeface="Arial"/>
              <a:sym typeface="Arial"/>
            </a:endParaRPr>
          </a:p>
          <a:p>
            <a:pPr marL="914400" lvl="1" indent="-419100" algn="l" rtl="0">
              <a:lnSpc>
                <a:spcPct val="150000"/>
              </a:lnSpc>
              <a:spcBef>
                <a:spcPts val="0"/>
              </a:spcBef>
              <a:spcAft>
                <a:spcPts val="0"/>
              </a:spcAft>
              <a:buClr>
                <a:schemeClr val="accent2"/>
              </a:buClr>
              <a:buSzPts val="3000"/>
              <a:buFont typeface="Arial"/>
              <a:buChar char="•"/>
            </a:pPr>
            <a:r>
              <a:rPr lang="en-US" sz="3000">
                <a:solidFill>
                  <a:srgbClr val="002060"/>
                </a:solidFill>
                <a:latin typeface="Arial"/>
                <a:ea typeface="Arial"/>
                <a:cs typeface="Arial"/>
                <a:sym typeface="Arial"/>
              </a:rPr>
              <a:t>Start/End tone bookends instructive messaging</a:t>
            </a:r>
            <a:endParaRPr sz="3000">
              <a:solidFill>
                <a:srgbClr val="002060"/>
              </a:solidFill>
              <a:latin typeface="Arial"/>
              <a:ea typeface="Arial"/>
              <a:cs typeface="Arial"/>
              <a:sym typeface="Arial"/>
            </a:endParaRPr>
          </a:p>
          <a:p>
            <a:pPr marL="914400" lvl="1" indent="-419100" algn="l" rtl="0">
              <a:lnSpc>
                <a:spcPct val="150000"/>
              </a:lnSpc>
              <a:spcBef>
                <a:spcPts val="0"/>
              </a:spcBef>
              <a:spcAft>
                <a:spcPts val="0"/>
              </a:spcAft>
              <a:buClr>
                <a:schemeClr val="accent2"/>
              </a:buClr>
              <a:buSzPts val="3000"/>
              <a:buFont typeface="Arial"/>
              <a:buChar char="•"/>
            </a:pPr>
            <a:r>
              <a:rPr lang="en-US" sz="3000">
                <a:solidFill>
                  <a:srgbClr val="002060"/>
                </a:solidFill>
                <a:latin typeface="Arial"/>
                <a:ea typeface="Arial"/>
                <a:cs typeface="Arial"/>
                <a:sym typeface="Arial"/>
              </a:rPr>
              <a:t>Message repeatability required</a:t>
            </a:r>
            <a:endParaRPr sz="3000">
              <a:solidFill>
                <a:srgbClr val="002060"/>
              </a:solidFill>
              <a:latin typeface="Arial"/>
              <a:ea typeface="Arial"/>
              <a:cs typeface="Arial"/>
              <a:sym typeface="Arial"/>
            </a:endParaRPr>
          </a:p>
          <a:p>
            <a:pPr marL="457200" lvl="0" indent="-419100" algn="l" rtl="0">
              <a:lnSpc>
                <a:spcPct val="150000"/>
              </a:lnSpc>
              <a:spcBef>
                <a:spcPts val="0"/>
              </a:spcBef>
              <a:spcAft>
                <a:spcPts val="0"/>
              </a:spcAft>
              <a:buClr>
                <a:schemeClr val="accent2"/>
              </a:buClr>
              <a:buSzPts val="3000"/>
              <a:buChar char="•"/>
            </a:pPr>
            <a:r>
              <a:rPr lang="en-US" sz="3000">
                <a:solidFill>
                  <a:srgbClr val="002060"/>
                </a:solidFill>
                <a:latin typeface="Arial"/>
                <a:ea typeface="Arial"/>
                <a:cs typeface="Arial"/>
                <a:sym typeface="Arial"/>
              </a:rPr>
              <a:t>Stairwell speakers zoned separately</a:t>
            </a:r>
            <a:endParaRPr sz="3000">
              <a:solidFill>
                <a:srgbClr val="002060"/>
              </a:solidFill>
              <a:latin typeface="Arial"/>
              <a:ea typeface="Arial"/>
              <a:cs typeface="Arial"/>
              <a:sym typeface="Arial"/>
            </a:endParaRPr>
          </a:p>
          <a:p>
            <a:pPr marL="457200" lvl="0" indent="-419100" algn="l" rtl="0">
              <a:lnSpc>
                <a:spcPct val="150000"/>
              </a:lnSpc>
              <a:spcBef>
                <a:spcPts val="0"/>
              </a:spcBef>
              <a:spcAft>
                <a:spcPts val="0"/>
              </a:spcAft>
              <a:buClr>
                <a:schemeClr val="accent2"/>
              </a:buClr>
              <a:buSzPts val="3000"/>
              <a:buFont typeface="Arial"/>
              <a:buChar char="•"/>
            </a:pPr>
            <a:r>
              <a:rPr lang="en-US" sz="3000">
                <a:solidFill>
                  <a:srgbClr val="002060"/>
                </a:solidFill>
                <a:latin typeface="Arial"/>
                <a:ea typeface="Arial"/>
                <a:cs typeface="Arial"/>
                <a:sym typeface="Arial"/>
              </a:rPr>
              <a:t>Requirements are for all audio and visual circuits</a:t>
            </a:r>
            <a:endParaRPr sz="3000">
              <a:solidFill>
                <a:srgbClr val="002060"/>
              </a:solidFill>
              <a:latin typeface="Arial"/>
              <a:ea typeface="Arial"/>
              <a:cs typeface="Arial"/>
              <a:sym typeface="Arial"/>
            </a:endParaRPr>
          </a:p>
        </p:txBody>
      </p:sp>
      <p:sp>
        <p:nvSpPr>
          <p:cNvPr id="225" name="Google Shape;225;g3f75f1a2043_0_1"/>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rgbClr val="9E9E9E"/>
                </a:solidFill>
                <a:latin typeface="Calibri"/>
                <a:ea typeface="Calibri"/>
                <a:cs typeface="Calibri"/>
                <a:sym typeface="Calibri"/>
              </a:rPr>
              <a:t>12</a:t>
            </a:fld>
            <a:endParaRPr sz="1200">
              <a:solidFill>
                <a:srgbClr val="9E9E9E"/>
              </a:solidFill>
              <a:latin typeface="Calibri"/>
              <a:ea typeface="Calibri"/>
              <a:cs typeface="Calibri"/>
              <a:sym typeface="Calibri"/>
            </a:endParaRPr>
          </a:p>
        </p:txBody>
      </p:sp>
      <p:pic>
        <p:nvPicPr>
          <p:cNvPr id="226" name="Google Shape;226;g3f75f1a2043_0_1"/>
          <p:cNvPicPr preferRelativeResize="0"/>
          <p:nvPr/>
        </p:nvPicPr>
        <p:blipFill rotWithShape="1">
          <a:blip r:embed="rId3">
            <a:alphaModFix/>
          </a:blip>
          <a:srcRect/>
          <a:stretch/>
        </p:blipFill>
        <p:spPr>
          <a:xfrm>
            <a:off x="11028433" y="56539"/>
            <a:ext cx="1051132" cy="1366473"/>
          </a:xfrm>
          <a:prstGeom prst="rect">
            <a:avLst/>
          </a:prstGeom>
          <a:noFill/>
          <a:ln>
            <a:noFill/>
          </a:ln>
        </p:spPr>
      </p:pic>
      <p:pic>
        <p:nvPicPr>
          <p:cNvPr id="227" name="Google Shape;227;g3f75f1a2043_0_1"/>
          <p:cNvPicPr preferRelativeResize="0"/>
          <p:nvPr/>
        </p:nvPicPr>
        <p:blipFill>
          <a:blip r:embed="rId4">
            <a:alphaModFix/>
          </a:blip>
          <a:stretch>
            <a:fillRect/>
          </a:stretch>
        </p:blipFill>
        <p:spPr>
          <a:xfrm>
            <a:off x="9613125" y="3568537"/>
            <a:ext cx="2426450" cy="230849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g3f253585232_0_20"/>
          <p:cNvSpPr txBox="1">
            <a:spLocks noGrp="1"/>
          </p:cNvSpPr>
          <p:nvPr>
            <p:ph type="title"/>
          </p:nvPr>
        </p:nvSpPr>
        <p:spPr>
          <a:xfrm>
            <a:off x="518678" y="209028"/>
            <a:ext cx="8333100" cy="1148100"/>
          </a:xfrm>
          <a:prstGeom prst="rect">
            <a:avLst/>
          </a:prstGeom>
          <a:noFill/>
          <a:ln>
            <a:noFill/>
          </a:ln>
        </p:spPr>
        <p:txBody>
          <a:bodyPr spcFirstLastPara="1" wrap="square" lIns="91425" tIns="45700" rIns="91425" bIns="0" anchor="b" anchorCtr="0">
            <a:normAutofit/>
          </a:bodyPr>
          <a:lstStyle/>
          <a:p>
            <a:pPr marL="0" lvl="0" indent="0" algn="ctr" rtl="0">
              <a:lnSpc>
                <a:spcPct val="90000"/>
              </a:lnSpc>
              <a:spcBef>
                <a:spcPts val="0"/>
              </a:spcBef>
              <a:spcAft>
                <a:spcPts val="0"/>
              </a:spcAft>
              <a:buClr>
                <a:schemeClr val="accent1"/>
              </a:buClr>
              <a:buSzPts val="4400"/>
              <a:buFont typeface="Calibri"/>
              <a:buNone/>
            </a:pPr>
            <a:r>
              <a:rPr lang="en-US">
                <a:solidFill>
                  <a:srgbClr val="002060"/>
                </a:solidFill>
                <a:latin typeface="Arial"/>
                <a:ea typeface="Arial"/>
                <a:cs typeface="Arial"/>
                <a:sym typeface="Arial"/>
              </a:rPr>
              <a:t>Emergency Plan</a:t>
            </a:r>
            <a:endParaRPr>
              <a:solidFill>
                <a:srgbClr val="002060"/>
              </a:solidFill>
              <a:latin typeface="Arial"/>
              <a:ea typeface="Arial"/>
              <a:cs typeface="Arial"/>
              <a:sym typeface="Arial"/>
            </a:endParaRPr>
          </a:p>
        </p:txBody>
      </p:sp>
      <p:sp>
        <p:nvSpPr>
          <p:cNvPr id="233" name="Google Shape;233;g3f253585232_0_20"/>
          <p:cNvSpPr txBox="1">
            <a:spLocks noGrp="1"/>
          </p:cNvSpPr>
          <p:nvPr>
            <p:ph type="body" idx="4"/>
          </p:nvPr>
        </p:nvSpPr>
        <p:spPr>
          <a:xfrm>
            <a:off x="305050" y="1606175"/>
            <a:ext cx="8765100" cy="4835700"/>
          </a:xfrm>
          <a:prstGeom prst="rect">
            <a:avLst/>
          </a:prstGeom>
          <a:noFill/>
          <a:ln>
            <a:noFill/>
          </a:ln>
        </p:spPr>
        <p:txBody>
          <a:bodyPr spcFirstLastPara="1" wrap="square" lIns="91425" tIns="45700" rIns="91425" bIns="45700" anchor="t" anchorCtr="0">
            <a:normAutofit lnSpcReduction="10000"/>
          </a:bodyPr>
          <a:lstStyle/>
          <a:p>
            <a:pPr marL="457200" lvl="0" indent="-407670" algn="l" rtl="0">
              <a:lnSpc>
                <a:spcPct val="115000"/>
              </a:lnSpc>
              <a:spcBef>
                <a:spcPts val="0"/>
              </a:spcBef>
              <a:spcAft>
                <a:spcPts val="0"/>
              </a:spcAft>
              <a:buClr>
                <a:schemeClr val="accent2"/>
              </a:buClr>
              <a:buSzPts val="3000"/>
              <a:buChar char="•"/>
            </a:pPr>
            <a:r>
              <a:rPr lang="en-US" sz="3000">
                <a:solidFill>
                  <a:srgbClr val="002060"/>
                </a:solidFill>
                <a:latin typeface="Arial"/>
                <a:ea typeface="Arial"/>
                <a:cs typeface="Arial"/>
                <a:sym typeface="Arial"/>
              </a:rPr>
              <a:t>Must address components from 2012 NFPA 101 32.7 and 18.7 </a:t>
            </a:r>
            <a:endParaRPr sz="3000">
              <a:solidFill>
                <a:srgbClr val="002060"/>
              </a:solidFill>
              <a:latin typeface="Arial"/>
              <a:ea typeface="Arial"/>
              <a:cs typeface="Arial"/>
              <a:sym typeface="Arial"/>
            </a:endParaRPr>
          </a:p>
          <a:p>
            <a:pPr marL="914400" lvl="1" indent="-419100" algn="l" rtl="0">
              <a:lnSpc>
                <a:spcPct val="115000"/>
              </a:lnSpc>
              <a:spcBef>
                <a:spcPts val="0"/>
              </a:spcBef>
              <a:spcAft>
                <a:spcPts val="0"/>
              </a:spcAft>
              <a:buClr>
                <a:schemeClr val="accent2"/>
              </a:buClr>
              <a:buSzPts val="3000"/>
              <a:buChar char="•"/>
            </a:pPr>
            <a:r>
              <a:rPr lang="en-US" sz="3000">
                <a:solidFill>
                  <a:srgbClr val="002060"/>
                </a:solidFill>
                <a:latin typeface="Arial"/>
                <a:ea typeface="Arial"/>
                <a:cs typeface="Arial"/>
                <a:sym typeface="Arial"/>
              </a:rPr>
              <a:t>Written plan must be available at all times</a:t>
            </a:r>
            <a:endParaRPr sz="3000">
              <a:solidFill>
                <a:srgbClr val="002060"/>
              </a:solidFill>
              <a:latin typeface="Arial"/>
              <a:ea typeface="Arial"/>
              <a:cs typeface="Arial"/>
              <a:sym typeface="Arial"/>
            </a:endParaRPr>
          </a:p>
          <a:p>
            <a:pPr marL="914400" lvl="1" indent="-419100" algn="l" rtl="0">
              <a:lnSpc>
                <a:spcPct val="115000"/>
              </a:lnSpc>
              <a:spcBef>
                <a:spcPts val="0"/>
              </a:spcBef>
              <a:spcAft>
                <a:spcPts val="0"/>
              </a:spcAft>
              <a:buClr>
                <a:schemeClr val="accent2"/>
              </a:buClr>
              <a:buSzPts val="3000"/>
              <a:buFont typeface="Arial"/>
              <a:buChar char="•"/>
            </a:pPr>
            <a:r>
              <a:rPr lang="en-US" sz="3000">
                <a:solidFill>
                  <a:srgbClr val="002060"/>
                </a:solidFill>
                <a:latin typeface="Arial"/>
                <a:ea typeface="Arial"/>
                <a:cs typeface="Arial"/>
                <a:sym typeface="Arial"/>
              </a:rPr>
              <a:t>Fire protection procedures required</a:t>
            </a:r>
            <a:endParaRPr sz="3000">
              <a:solidFill>
                <a:srgbClr val="002060"/>
              </a:solidFill>
              <a:latin typeface="Arial"/>
              <a:ea typeface="Arial"/>
              <a:cs typeface="Arial"/>
              <a:sym typeface="Arial"/>
            </a:endParaRPr>
          </a:p>
          <a:p>
            <a:pPr marL="914400" lvl="1" indent="-419100" algn="l" rtl="0">
              <a:lnSpc>
                <a:spcPct val="115000"/>
              </a:lnSpc>
              <a:spcBef>
                <a:spcPts val="0"/>
              </a:spcBef>
              <a:spcAft>
                <a:spcPts val="0"/>
              </a:spcAft>
              <a:buClr>
                <a:schemeClr val="accent2"/>
              </a:buClr>
              <a:buSzPts val="3000"/>
              <a:buChar char="•"/>
            </a:pPr>
            <a:r>
              <a:rPr lang="en-US" sz="3000">
                <a:solidFill>
                  <a:srgbClr val="002060"/>
                </a:solidFill>
                <a:latin typeface="Arial"/>
                <a:ea typeface="Arial"/>
                <a:cs typeface="Arial"/>
                <a:sym typeface="Arial"/>
              </a:rPr>
              <a:t>Special staff response including fire protection procedures required </a:t>
            </a:r>
            <a:endParaRPr sz="3000">
              <a:solidFill>
                <a:srgbClr val="002060"/>
              </a:solidFill>
              <a:latin typeface="Arial"/>
              <a:ea typeface="Arial"/>
              <a:cs typeface="Arial"/>
              <a:sym typeface="Arial"/>
            </a:endParaRPr>
          </a:p>
          <a:p>
            <a:pPr marL="914400" lvl="1" indent="-419100" algn="l" rtl="0">
              <a:lnSpc>
                <a:spcPct val="115000"/>
              </a:lnSpc>
              <a:spcBef>
                <a:spcPts val="0"/>
              </a:spcBef>
              <a:spcAft>
                <a:spcPts val="0"/>
              </a:spcAft>
              <a:buClr>
                <a:schemeClr val="accent2"/>
              </a:buClr>
              <a:buSzPts val="3000"/>
              <a:buChar char="•"/>
            </a:pPr>
            <a:r>
              <a:rPr lang="en-US" sz="3000">
                <a:solidFill>
                  <a:srgbClr val="002060"/>
                </a:solidFill>
                <a:latin typeface="Arial"/>
                <a:ea typeface="Arial"/>
                <a:cs typeface="Arial"/>
                <a:sym typeface="Arial"/>
              </a:rPr>
              <a:t>Resident training required</a:t>
            </a:r>
            <a:endParaRPr sz="3000">
              <a:solidFill>
                <a:srgbClr val="002060"/>
              </a:solidFill>
              <a:latin typeface="Arial"/>
              <a:ea typeface="Arial"/>
              <a:cs typeface="Arial"/>
              <a:sym typeface="Arial"/>
            </a:endParaRPr>
          </a:p>
          <a:p>
            <a:pPr marL="914400" lvl="1" indent="-419100" algn="l" rtl="0">
              <a:lnSpc>
                <a:spcPct val="115000"/>
              </a:lnSpc>
              <a:spcBef>
                <a:spcPts val="0"/>
              </a:spcBef>
              <a:spcAft>
                <a:spcPts val="0"/>
              </a:spcAft>
              <a:buClr>
                <a:schemeClr val="accent2"/>
              </a:buClr>
              <a:buSzPts val="3000"/>
              <a:buChar char="•"/>
            </a:pPr>
            <a:r>
              <a:rPr lang="en-US" sz="3000">
                <a:solidFill>
                  <a:srgbClr val="002060"/>
                </a:solidFill>
                <a:latin typeface="Arial"/>
                <a:ea typeface="Arial"/>
                <a:cs typeface="Arial"/>
                <a:sym typeface="Arial"/>
              </a:rPr>
              <a:t>Sufficient staff to implement plan and assist residents required</a:t>
            </a:r>
            <a:endParaRPr sz="3000">
              <a:solidFill>
                <a:srgbClr val="002060"/>
              </a:solidFill>
              <a:latin typeface="Arial"/>
              <a:ea typeface="Arial"/>
              <a:cs typeface="Arial"/>
              <a:sym typeface="Arial"/>
            </a:endParaRPr>
          </a:p>
          <a:p>
            <a:pPr marL="0" lvl="0" indent="0" algn="l" rtl="0">
              <a:lnSpc>
                <a:spcPct val="150000"/>
              </a:lnSpc>
              <a:spcBef>
                <a:spcPts val="0"/>
              </a:spcBef>
              <a:spcAft>
                <a:spcPts val="0"/>
              </a:spcAft>
              <a:buSzPts val="2400"/>
              <a:buNone/>
            </a:pPr>
            <a:endParaRPr/>
          </a:p>
        </p:txBody>
      </p:sp>
      <p:sp>
        <p:nvSpPr>
          <p:cNvPr id="234" name="Google Shape;234;g3f253585232_0_20"/>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rgbClr val="9E9E9E"/>
                </a:solidFill>
                <a:latin typeface="Calibri"/>
                <a:ea typeface="Calibri"/>
                <a:cs typeface="Calibri"/>
                <a:sym typeface="Calibri"/>
              </a:rPr>
              <a:t>13</a:t>
            </a:fld>
            <a:endParaRPr sz="1200">
              <a:solidFill>
                <a:srgbClr val="9E9E9E"/>
              </a:solidFill>
              <a:latin typeface="Calibri"/>
              <a:ea typeface="Calibri"/>
              <a:cs typeface="Calibri"/>
              <a:sym typeface="Calibri"/>
            </a:endParaRPr>
          </a:p>
        </p:txBody>
      </p:sp>
      <p:pic>
        <p:nvPicPr>
          <p:cNvPr id="235" name="Google Shape;235;g3f253585232_0_20"/>
          <p:cNvPicPr preferRelativeResize="0"/>
          <p:nvPr/>
        </p:nvPicPr>
        <p:blipFill rotWithShape="1">
          <a:blip r:embed="rId3">
            <a:alphaModFix/>
          </a:blip>
          <a:srcRect/>
          <a:stretch/>
        </p:blipFill>
        <p:spPr>
          <a:xfrm>
            <a:off x="11028433" y="56539"/>
            <a:ext cx="1051132" cy="1366473"/>
          </a:xfrm>
          <a:prstGeom prst="rect">
            <a:avLst/>
          </a:prstGeom>
          <a:noFill/>
          <a:ln>
            <a:noFill/>
          </a:ln>
        </p:spPr>
      </p:pic>
      <p:pic>
        <p:nvPicPr>
          <p:cNvPr id="236" name="Google Shape;236;g3f253585232_0_20"/>
          <p:cNvPicPr preferRelativeResize="0"/>
          <p:nvPr/>
        </p:nvPicPr>
        <p:blipFill>
          <a:blip r:embed="rId4">
            <a:alphaModFix/>
          </a:blip>
          <a:stretch>
            <a:fillRect/>
          </a:stretch>
        </p:blipFill>
        <p:spPr>
          <a:xfrm>
            <a:off x="9070250" y="3849400"/>
            <a:ext cx="2928675" cy="25069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g3f253585232_0_13"/>
          <p:cNvSpPr txBox="1">
            <a:spLocks noGrp="1"/>
          </p:cNvSpPr>
          <p:nvPr>
            <p:ph type="title"/>
          </p:nvPr>
        </p:nvSpPr>
        <p:spPr>
          <a:xfrm>
            <a:off x="518678" y="209028"/>
            <a:ext cx="8333100" cy="1148100"/>
          </a:xfrm>
          <a:prstGeom prst="rect">
            <a:avLst/>
          </a:prstGeom>
          <a:noFill/>
          <a:ln>
            <a:noFill/>
          </a:ln>
        </p:spPr>
        <p:txBody>
          <a:bodyPr spcFirstLastPara="1" wrap="square" lIns="91425" tIns="45700" rIns="91425" bIns="0" anchor="b" anchorCtr="0">
            <a:normAutofit/>
          </a:bodyPr>
          <a:lstStyle/>
          <a:p>
            <a:pPr marL="0" lvl="0" indent="0" algn="ctr" rtl="0">
              <a:lnSpc>
                <a:spcPct val="90000"/>
              </a:lnSpc>
              <a:spcBef>
                <a:spcPts val="0"/>
              </a:spcBef>
              <a:spcAft>
                <a:spcPts val="0"/>
              </a:spcAft>
              <a:buClr>
                <a:schemeClr val="accent1"/>
              </a:buClr>
              <a:buSzPts val="4400"/>
              <a:buFont typeface="Calibri"/>
              <a:buNone/>
            </a:pPr>
            <a:r>
              <a:rPr lang="en-US">
                <a:solidFill>
                  <a:srgbClr val="002060"/>
                </a:solidFill>
                <a:latin typeface="Arial"/>
                <a:ea typeface="Arial"/>
                <a:cs typeface="Arial"/>
                <a:sym typeface="Arial"/>
              </a:rPr>
              <a:t>Staff Training</a:t>
            </a:r>
            <a:endParaRPr>
              <a:solidFill>
                <a:srgbClr val="002060"/>
              </a:solidFill>
              <a:latin typeface="Arial"/>
              <a:ea typeface="Arial"/>
              <a:cs typeface="Arial"/>
              <a:sym typeface="Arial"/>
            </a:endParaRPr>
          </a:p>
        </p:txBody>
      </p:sp>
      <p:sp>
        <p:nvSpPr>
          <p:cNvPr id="242" name="Google Shape;242;g3f253585232_0_13"/>
          <p:cNvSpPr txBox="1">
            <a:spLocks noGrp="1"/>
          </p:cNvSpPr>
          <p:nvPr>
            <p:ph type="body" idx="4"/>
          </p:nvPr>
        </p:nvSpPr>
        <p:spPr>
          <a:xfrm>
            <a:off x="847900" y="1423000"/>
            <a:ext cx="8761200" cy="4933200"/>
          </a:xfrm>
          <a:prstGeom prst="rect">
            <a:avLst/>
          </a:prstGeom>
          <a:noFill/>
          <a:ln>
            <a:noFill/>
          </a:ln>
        </p:spPr>
        <p:txBody>
          <a:bodyPr spcFirstLastPara="1" wrap="square" lIns="91425" tIns="45700" rIns="91425" bIns="45700" anchor="t" anchorCtr="0">
            <a:normAutofit fontScale="77500" lnSpcReduction="20000"/>
          </a:bodyPr>
          <a:lstStyle/>
          <a:p>
            <a:pPr marL="457200" lvl="0" indent="-392929" algn="l" rtl="0">
              <a:lnSpc>
                <a:spcPct val="115000"/>
              </a:lnSpc>
              <a:spcBef>
                <a:spcPts val="0"/>
              </a:spcBef>
              <a:spcAft>
                <a:spcPts val="0"/>
              </a:spcAft>
              <a:buClr>
                <a:schemeClr val="accent2"/>
              </a:buClr>
              <a:buSzPct val="100000"/>
              <a:buChar char="•"/>
            </a:pPr>
            <a:r>
              <a:rPr lang="en-US" sz="3571" dirty="0">
                <a:solidFill>
                  <a:srgbClr val="002060"/>
                </a:solidFill>
                <a:latin typeface="Arial"/>
                <a:ea typeface="Arial"/>
                <a:cs typeface="Arial"/>
                <a:sym typeface="Arial"/>
              </a:rPr>
              <a:t>Training Content</a:t>
            </a:r>
            <a:endParaRPr sz="3571" dirty="0">
              <a:solidFill>
                <a:srgbClr val="002060"/>
              </a:solidFill>
              <a:latin typeface="Arial"/>
              <a:ea typeface="Arial"/>
              <a:cs typeface="Arial"/>
              <a:sym typeface="Arial"/>
            </a:endParaRPr>
          </a:p>
          <a:p>
            <a:pPr marL="914400" lvl="1" indent="-376238" algn="l" rtl="0">
              <a:lnSpc>
                <a:spcPct val="115000"/>
              </a:lnSpc>
              <a:spcBef>
                <a:spcPts val="0"/>
              </a:spcBef>
              <a:spcAft>
                <a:spcPts val="0"/>
              </a:spcAft>
              <a:buClr>
                <a:schemeClr val="accent2"/>
              </a:buClr>
              <a:buSzPct val="100000"/>
              <a:buChar char="•"/>
            </a:pPr>
            <a:r>
              <a:rPr lang="en-US" sz="3000" dirty="0">
                <a:solidFill>
                  <a:srgbClr val="002060"/>
                </a:solidFill>
                <a:latin typeface="Arial"/>
                <a:ea typeface="Arial"/>
                <a:cs typeface="Arial"/>
                <a:sym typeface="Arial"/>
              </a:rPr>
              <a:t>Resident-specific response procedures as required by NFPA 101 with periodic updates as resident needs change</a:t>
            </a:r>
            <a:endParaRPr sz="3000" dirty="0">
              <a:solidFill>
                <a:srgbClr val="002060"/>
              </a:solidFill>
              <a:latin typeface="Arial"/>
              <a:ea typeface="Arial"/>
              <a:cs typeface="Arial"/>
              <a:sym typeface="Arial"/>
            </a:endParaRPr>
          </a:p>
          <a:p>
            <a:pPr marL="914400" lvl="1" indent="-376238" algn="l" rtl="0">
              <a:lnSpc>
                <a:spcPct val="115000"/>
              </a:lnSpc>
              <a:spcBef>
                <a:spcPts val="0"/>
              </a:spcBef>
              <a:spcAft>
                <a:spcPts val="0"/>
              </a:spcAft>
              <a:buClr>
                <a:schemeClr val="accent2"/>
              </a:buClr>
              <a:buSzPct val="100000"/>
              <a:buChar char="•"/>
            </a:pPr>
            <a:r>
              <a:rPr lang="en-US" sz="3000" dirty="0">
                <a:solidFill>
                  <a:srgbClr val="002060"/>
                </a:solidFill>
                <a:latin typeface="Arial"/>
                <a:ea typeface="Arial"/>
                <a:cs typeface="Arial"/>
                <a:sym typeface="Arial"/>
              </a:rPr>
              <a:t>When residents must relocate or remain in place</a:t>
            </a:r>
            <a:endParaRPr sz="3000" dirty="0">
              <a:solidFill>
                <a:srgbClr val="002060"/>
              </a:solidFill>
              <a:latin typeface="Arial"/>
              <a:ea typeface="Arial"/>
              <a:cs typeface="Arial"/>
              <a:sym typeface="Arial"/>
            </a:endParaRPr>
          </a:p>
          <a:p>
            <a:pPr marL="914400" lvl="1" indent="-376238" algn="l" rtl="0">
              <a:lnSpc>
                <a:spcPct val="115000"/>
              </a:lnSpc>
              <a:spcBef>
                <a:spcPts val="0"/>
              </a:spcBef>
              <a:spcAft>
                <a:spcPts val="0"/>
              </a:spcAft>
              <a:buClr>
                <a:schemeClr val="accent2"/>
              </a:buClr>
              <a:buSzPct val="100000"/>
              <a:buFont typeface="Arial"/>
              <a:buChar char="•"/>
            </a:pPr>
            <a:r>
              <a:rPr lang="en-US" sz="3000" dirty="0">
                <a:solidFill>
                  <a:srgbClr val="002060"/>
                </a:solidFill>
                <a:latin typeface="Arial"/>
                <a:ea typeface="Arial"/>
                <a:cs typeface="Arial"/>
                <a:sym typeface="Arial"/>
              </a:rPr>
              <a:t>Who will move residents requiring relocation</a:t>
            </a:r>
            <a:endParaRPr sz="3000" dirty="0">
              <a:solidFill>
                <a:srgbClr val="002060"/>
              </a:solidFill>
              <a:latin typeface="Arial"/>
              <a:ea typeface="Arial"/>
              <a:cs typeface="Arial"/>
              <a:sym typeface="Arial"/>
            </a:endParaRPr>
          </a:p>
          <a:p>
            <a:pPr marL="914400" lvl="1" indent="-376238" algn="l" rtl="0">
              <a:lnSpc>
                <a:spcPct val="115000"/>
              </a:lnSpc>
              <a:spcBef>
                <a:spcPts val="0"/>
              </a:spcBef>
              <a:spcAft>
                <a:spcPts val="0"/>
              </a:spcAft>
              <a:buClr>
                <a:schemeClr val="accent2"/>
              </a:buClr>
              <a:buSzPct val="100000"/>
              <a:buChar char="•"/>
            </a:pPr>
            <a:r>
              <a:rPr lang="en-US" sz="3000" dirty="0">
                <a:solidFill>
                  <a:srgbClr val="002060"/>
                </a:solidFill>
                <a:latin typeface="Arial"/>
                <a:ea typeface="Arial"/>
                <a:cs typeface="Arial"/>
                <a:sym typeface="Arial"/>
              </a:rPr>
              <a:t>Fire containment and alarm activation procedures</a:t>
            </a:r>
            <a:endParaRPr sz="3000" dirty="0">
              <a:solidFill>
                <a:srgbClr val="002060"/>
              </a:solidFill>
              <a:latin typeface="Arial"/>
              <a:ea typeface="Arial"/>
              <a:cs typeface="Arial"/>
              <a:sym typeface="Arial"/>
            </a:endParaRPr>
          </a:p>
          <a:p>
            <a:pPr marL="914400" lvl="1" indent="-376238" algn="l" rtl="0">
              <a:lnSpc>
                <a:spcPct val="115000"/>
              </a:lnSpc>
              <a:spcBef>
                <a:spcPts val="0"/>
              </a:spcBef>
              <a:spcAft>
                <a:spcPts val="0"/>
              </a:spcAft>
              <a:buClr>
                <a:schemeClr val="accent2"/>
              </a:buClr>
              <a:buSzPct val="100000"/>
              <a:buFont typeface="Arial"/>
              <a:buChar char="•"/>
            </a:pPr>
            <a:r>
              <a:rPr lang="en-US" sz="3000" dirty="0">
                <a:solidFill>
                  <a:srgbClr val="002060"/>
                </a:solidFill>
                <a:latin typeface="Arial"/>
                <a:ea typeface="Arial"/>
                <a:cs typeface="Arial"/>
                <a:sym typeface="Arial"/>
              </a:rPr>
              <a:t>Fire prevention procedures</a:t>
            </a:r>
            <a:endParaRPr sz="3000" dirty="0">
              <a:solidFill>
                <a:srgbClr val="002060"/>
              </a:solidFill>
              <a:latin typeface="Arial"/>
              <a:ea typeface="Arial"/>
              <a:cs typeface="Arial"/>
              <a:sym typeface="Arial"/>
            </a:endParaRPr>
          </a:p>
          <a:p>
            <a:pPr marL="0" lvl="0" indent="0" algn="l" rtl="0">
              <a:lnSpc>
                <a:spcPct val="115000"/>
              </a:lnSpc>
              <a:spcBef>
                <a:spcPts val="0"/>
              </a:spcBef>
              <a:spcAft>
                <a:spcPts val="0"/>
              </a:spcAft>
              <a:buNone/>
            </a:pPr>
            <a:endParaRPr sz="3000" dirty="0">
              <a:solidFill>
                <a:srgbClr val="002060"/>
              </a:solidFill>
              <a:latin typeface="Arial"/>
              <a:ea typeface="Arial"/>
              <a:cs typeface="Arial"/>
              <a:sym typeface="Arial"/>
            </a:endParaRPr>
          </a:p>
          <a:p>
            <a:pPr marL="457200" lvl="0" indent="-392929" algn="l" rtl="0">
              <a:lnSpc>
                <a:spcPct val="115000"/>
              </a:lnSpc>
              <a:spcBef>
                <a:spcPts val="0"/>
              </a:spcBef>
              <a:spcAft>
                <a:spcPts val="0"/>
              </a:spcAft>
              <a:buClr>
                <a:schemeClr val="accent2"/>
              </a:buClr>
              <a:buSzPct val="100000"/>
              <a:buChar char="•"/>
            </a:pPr>
            <a:r>
              <a:rPr lang="en-US" sz="3571" dirty="0">
                <a:solidFill>
                  <a:srgbClr val="002060"/>
                </a:solidFill>
                <a:latin typeface="Arial"/>
                <a:ea typeface="Arial"/>
                <a:cs typeface="Arial"/>
                <a:sym typeface="Arial"/>
              </a:rPr>
              <a:t>Training Outcomes</a:t>
            </a:r>
            <a:endParaRPr sz="3571" dirty="0">
              <a:solidFill>
                <a:srgbClr val="002060"/>
              </a:solidFill>
              <a:latin typeface="Arial"/>
              <a:ea typeface="Arial"/>
              <a:cs typeface="Arial"/>
              <a:sym typeface="Arial"/>
            </a:endParaRPr>
          </a:p>
          <a:p>
            <a:pPr marL="914400" lvl="1" indent="-376238" algn="l" rtl="0">
              <a:lnSpc>
                <a:spcPct val="115000"/>
              </a:lnSpc>
              <a:spcBef>
                <a:spcPts val="0"/>
              </a:spcBef>
              <a:spcAft>
                <a:spcPts val="0"/>
              </a:spcAft>
              <a:buClr>
                <a:schemeClr val="accent2"/>
              </a:buClr>
              <a:buSzPct val="100000"/>
              <a:buChar char="•"/>
            </a:pPr>
            <a:r>
              <a:rPr lang="en-US" sz="3000" dirty="0">
                <a:solidFill>
                  <a:srgbClr val="002060"/>
                </a:solidFill>
                <a:latin typeface="Arial"/>
                <a:ea typeface="Arial"/>
                <a:cs typeface="Arial"/>
                <a:sym typeface="Arial"/>
              </a:rPr>
              <a:t>Staff can relocate or direct each resident to remain in place as appropriate</a:t>
            </a:r>
            <a:endParaRPr sz="3000" dirty="0">
              <a:solidFill>
                <a:srgbClr val="002060"/>
              </a:solidFill>
              <a:latin typeface="Arial"/>
              <a:ea typeface="Arial"/>
              <a:cs typeface="Arial"/>
              <a:sym typeface="Arial"/>
            </a:endParaRPr>
          </a:p>
          <a:p>
            <a:pPr marL="914400" lvl="1" indent="-376238" algn="l" rtl="0">
              <a:lnSpc>
                <a:spcPct val="115000"/>
              </a:lnSpc>
              <a:spcBef>
                <a:spcPts val="0"/>
              </a:spcBef>
              <a:spcAft>
                <a:spcPts val="0"/>
              </a:spcAft>
              <a:buClr>
                <a:schemeClr val="accent2"/>
              </a:buClr>
              <a:buSzPct val="100000"/>
              <a:buFont typeface="Arial"/>
              <a:buChar char="•"/>
            </a:pPr>
            <a:r>
              <a:rPr lang="en-US" sz="3000" dirty="0">
                <a:solidFill>
                  <a:srgbClr val="002060"/>
                </a:solidFill>
                <a:latin typeface="Arial"/>
                <a:ea typeface="Arial"/>
                <a:cs typeface="Arial"/>
                <a:sym typeface="Arial"/>
              </a:rPr>
              <a:t>Staff can activate alarms</a:t>
            </a:r>
            <a:endParaRPr sz="3000" dirty="0">
              <a:solidFill>
                <a:srgbClr val="002060"/>
              </a:solidFill>
              <a:latin typeface="Arial"/>
              <a:ea typeface="Arial"/>
              <a:cs typeface="Arial"/>
              <a:sym typeface="Arial"/>
            </a:endParaRPr>
          </a:p>
          <a:p>
            <a:pPr marL="914400" lvl="1" indent="-376238" algn="l" rtl="0">
              <a:lnSpc>
                <a:spcPct val="115000"/>
              </a:lnSpc>
              <a:spcBef>
                <a:spcPts val="0"/>
              </a:spcBef>
              <a:spcAft>
                <a:spcPts val="0"/>
              </a:spcAft>
              <a:buClr>
                <a:schemeClr val="accent2"/>
              </a:buClr>
              <a:buSzPct val="100000"/>
              <a:buFont typeface="Arial"/>
              <a:buChar char="•"/>
            </a:pPr>
            <a:r>
              <a:rPr lang="en-US" sz="3000" dirty="0">
                <a:solidFill>
                  <a:srgbClr val="002060"/>
                </a:solidFill>
                <a:latin typeface="Arial"/>
                <a:ea typeface="Arial"/>
                <a:cs typeface="Arial"/>
                <a:sym typeface="Arial"/>
              </a:rPr>
              <a:t>Staff can confine fire</a:t>
            </a:r>
            <a:endParaRPr sz="3000" dirty="0">
              <a:solidFill>
                <a:srgbClr val="002060"/>
              </a:solidFill>
              <a:latin typeface="Arial"/>
              <a:ea typeface="Arial"/>
              <a:cs typeface="Arial"/>
              <a:sym typeface="Arial"/>
            </a:endParaRPr>
          </a:p>
          <a:p>
            <a:pPr marL="914400" lvl="1" indent="-376238" algn="l" rtl="0">
              <a:lnSpc>
                <a:spcPct val="115000"/>
              </a:lnSpc>
              <a:spcBef>
                <a:spcPts val="0"/>
              </a:spcBef>
              <a:spcAft>
                <a:spcPts val="0"/>
              </a:spcAft>
              <a:buClr>
                <a:schemeClr val="accent2"/>
              </a:buClr>
              <a:buSzPct val="100000"/>
              <a:buFont typeface="Arial"/>
              <a:buChar char="•"/>
            </a:pPr>
            <a:r>
              <a:rPr lang="en-US" sz="3000" dirty="0">
                <a:solidFill>
                  <a:srgbClr val="002060"/>
                </a:solidFill>
                <a:latin typeface="Arial"/>
                <a:ea typeface="Arial"/>
                <a:cs typeface="Arial"/>
                <a:sym typeface="Arial"/>
              </a:rPr>
              <a:t>Staff can enact a full evacuation as needed via all exits</a:t>
            </a:r>
            <a:endParaRPr sz="3000" dirty="0">
              <a:solidFill>
                <a:srgbClr val="002060"/>
              </a:solidFill>
              <a:latin typeface="Arial"/>
              <a:ea typeface="Arial"/>
              <a:cs typeface="Arial"/>
              <a:sym typeface="Arial"/>
            </a:endParaRPr>
          </a:p>
        </p:txBody>
      </p:sp>
      <p:sp>
        <p:nvSpPr>
          <p:cNvPr id="243" name="Google Shape;243;g3f253585232_0_13"/>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rgbClr val="9E9E9E"/>
                </a:solidFill>
                <a:latin typeface="Calibri"/>
                <a:ea typeface="Calibri"/>
                <a:cs typeface="Calibri"/>
                <a:sym typeface="Calibri"/>
              </a:rPr>
              <a:t>14</a:t>
            </a:fld>
            <a:endParaRPr sz="1200">
              <a:solidFill>
                <a:srgbClr val="9E9E9E"/>
              </a:solidFill>
              <a:latin typeface="Calibri"/>
              <a:ea typeface="Calibri"/>
              <a:cs typeface="Calibri"/>
              <a:sym typeface="Calibri"/>
            </a:endParaRPr>
          </a:p>
        </p:txBody>
      </p:sp>
      <p:pic>
        <p:nvPicPr>
          <p:cNvPr id="244" name="Google Shape;244;g3f253585232_0_13"/>
          <p:cNvPicPr preferRelativeResize="0"/>
          <p:nvPr/>
        </p:nvPicPr>
        <p:blipFill rotWithShape="1">
          <a:blip r:embed="rId3">
            <a:alphaModFix/>
          </a:blip>
          <a:srcRect/>
          <a:stretch/>
        </p:blipFill>
        <p:spPr>
          <a:xfrm>
            <a:off x="11028433" y="56539"/>
            <a:ext cx="1051132" cy="1366473"/>
          </a:xfrm>
          <a:prstGeom prst="rect">
            <a:avLst/>
          </a:prstGeom>
          <a:noFill/>
          <a:ln>
            <a:noFill/>
          </a:ln>
        </p:spPr>
      </p:pic>
      <p:pic>
        <p:nvPicPr>
          <p:cNvPr id="245" name="Google Shape;245;g3f253585232_0_13"/>
          <p:cNvPicPr preferRelativeResize="0"/>
          <p:nvPr/>
        </p:nvPicPr>
        <p:blipFill>
          <a:blip r:embed="rId4">
            <a:alphaModFix/>
          </a:blip>
          <a:stretch>
            <a:fillRect/>
          </a:stretch>
        </p:blipFill>
        <p:spPr>
          <a:xfrm>
            <a:off x="9609100" y="4333262"/>
            <a:ext cx="2397950" cy="193221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g3f253585232_0_48"/>
          <p:cNvSpPr txBox="1">
            <a:spLocks noGrp="1"/>
          </p:cNvSpPr>
          <p:nvPr>
            <p:ph type="title"/>
          </p:nvPr>
        </p:nvSpPr>
        <p:spPr>
          <a:xfrm>
            <a:off x="518678" y="209028"/>
            <a:ext cx="8333100" cy="1148100"/>
          </a:xfrm>
          <a:prstGeom prst="rect">
            <a:avLst/>
          </a:prstGeom>
          <a:noFill/>
          <a:ln>
            <a:noFill/>
          </a:ln>
        </p:spPr>
        <p:txBody>
          <a:bodyPr spcFirstLastPara="1" wrap="square" lIns="91425" tIns="45700" rIns="91425" bIns="0" anchor="b" anchorCtr="0">
            <a:normAutofit/>
          </a:bodyPr>
          <a:lstStyle/>
          <a:p>
            <a:pPr marL="0" lvl="0" indent="0" algn="ctr" rtl="0">
              <a:lnSpc>
                <a:spcPct val="90000"/>
              </a:lnSpc>
              <a:spcBef>
                <a:spcPts val="0"/>
              </a:spcBef>
              <a:spcAft>
                <a:spcPts val="0"/>
              </a:spcAft>
              <a:buClr>
                <a:schemeClr val="accent1"/>
              </a:buClr>
              <a:buSzPts val="4400"/>
              <a:buFont typeface="Calibri"/>
              <a:buNone/>
            </a:pPr>
            <a:r>
              <a:rPr lang="en-US">
                <a:solidFill>
                  <a:srgbClr val="002060"/>
                </a:solidFill>
                <a:latin typeface="Arial"/>
                <a:ea typeface="Arial"/>
                <a:cs typeface="Arial"/>
                <a:sym typeface="Arial"/>
              </a:rPr>
              <a:t>Drill Requirements</a:t>
            </a:r>
            <a:endParaRPr>
              <a:solidFill>
                <a:srgbClr val="002060"/>
              </a:solidFill>
              <a:latin typeface="Arial"/>
              <a:ea typeface="Arial"/>
              <a:cs typeface="Arial"/>
              <a:sym typeface="Arial"/>
            </a:endParaRPr>
          </a:p>
        </p:txBody>
      </p:sp>
      <p:sp>
        <p:nvSpPr>
          <p:cNvPr id="251" name="Google Shape;251;g3f253585232_0_48"/>
          <p:cNvSpPr txBox="1">
            <a:spLocks noGrp="1"/>
          </p:cNvSpPr>
          <p:nvPr>
            <p:ph type="body" idx="4"/>
          </p:nvPr>
        </p:nvSpPr>
        <p:spPr>
          <a:xfrm>
            <a:off x="305050" y="1606175"/>
            <a:ext cx="9555300" cy="5062500"/>
          </a:xfrm>
          <a:prstGeom prst="rect">
            <a:avLst/>
          </a:prstGeom>
          <a:noFill/>
          <a:ln>
            <a:noFill/>
          </a:ln>
        </p:spPr>
        <p:txBody>
          <a:bodyPr spcFirstLastPara="1" wrap="square" lIns="91425" tIns="45700" rIns="91425" bIns="45700" anchor="t" anchorCtr="0">
            <a:normAutofit fontScale="77500" lnSpcReduction="20000"/>
          </a:bodyPr>
          <a:lstStyle/>
          <a:p>
            <a:pPr marL="457200" lvl="0" indent="-364808" algn="l" rtl="0">
              <a:lnSpc>
                <a:spcPct val="115000"/>
              </a:lnSpc>
              <a:spcBef>
                <a:spcPts val="0"/>
              </a:spcBef>
              <a:spcAft>
                <a:spcPts val="0"/>
              </a:spcAft>
              <a:buClr>
                <a:schemeClr val="accent2"/>
              </a:buClr>
              <a:buSzPct val="100000"/>
              <a:buChar char="•"/>
            </a:pPr>
            <a:r>
              <a:rPr lang="en-US" sz="3000">
                <a:solidFill>
                  <a:srgbClr val="002060"/>
                </a:solidFill>
                <a:latin typeface="Arial"/>
                <a:ea typeface="Arial"/>
                <a:cs typeface="Arial"/>
                <a:sym typeface="Arial"/>
              </a:rPr>
              <a:t>Reviewed as Large Residential Board and Care (NFPA Chapter 32)</a:t>
            </a:r>
            <a:endParaRPr sz="3000">
              <a:latin typeface="Arial"/>
              <a:ea typeface="Arial"/>
              <a:cs typeface="Arial"/>
              <a:sym typeface="Arial"/>
            </a:endParaRPr>
          </a:p>
          <a:p>
            <a:pPr marL="914400" lvl="1" indent="-376238" algn="l" rtl="0">
              <a:lnSpc>
                <a:spcPct val="115000"/>
              </a:lnSpc>
              <a:spcBef>
                <a:spcPts val="0"/>
              </a:spcBef>
              <a:spcAft>
                <a:spcPts val="0"/>
              </a:spcAft>
              <a:buClr>
                <a:schemeClr val="accent2"/>
              </a:buClr>
              <a:buSzPct val="100000"/>
              <a:buChar char="•"/>
            </a:pPr>
            <a:r>
              <a:rPr lang="en-US" sz="3000">
                <a:solidFill>
                  <a:srgbClr val="002060"/>
                </a:solidFill>
                <a:latin typeface="Arial"/>
                <a:ea typeface="Arial"/>
                <a:cs typeface="Arial"/>
                <a:sym typeface="Arial"/>
              </a:rPr>
              <a:t>Drills occur bi-monthly with 2 sleeping hours drills yearly</a:t>
            </a:r>
            <a:endParaRPr sz="3000">
              <a:solidFill>
                <a:srgbClr val="002060"/>
              </a:solidFill>
              <a:latin typeface="Arial"/>
              <a:ea typeface="Arial"/>
              <a:cs typeface="Arial"/>
              <a:sym typeface="Arial"/>
            </a:endParaRPr>
          </a:p>
          <a:p>
            <a:pPr marL="914400" lvl="1" indent="-376238" algn="l" rtl="0">
              <a:lnSpc>
                <a:spcPct val="115000"/>
              </a:lnSpc>
              <a:spcBef>
                <a:spcPts val="0"/>
              </a:spcBef>
              <a:spcAft>
                <a:spcPts val="0"/>
              </a:spcAft>
              <a:buClr>
                <a:schemeClr val="accent2"/>
              </a:buClr>
              <a:buSzPct val="100000"/>
              <a:buChar char="•"/>
            </a:pPr>
            <a:r>
              <a:rPr lang="en-US" sz="3000">
                <a:solidFill>
                  <a:srgbClr val="002060"/>
                </a:solidFill>
                <a:latin typeface="Arial"/>
                <a:ea typeface="Arial"/>
                <a:cs typeface="Arial"/>
                <a:sym typeface="Arial"/>
              </a:rPr>
              <a:t>Use all exits and means of escape</a:t>
            </a:r>
            <a:endParaRPr sz="3000">
              <a:solidFill>
                <a:srgbClr val="002060"/>
              </a:solidFill>
              <a:latin typeface="Arial"/>
              <a:ea typeface="Arial"/>
              <a:cs typeface="Arial"/>
              <a:sym typeface="Arial"/>
            </a:endParaRPr>
          </a:p>
          <a:p>
            <a:pPr marL="914400" lvl="1" indent="-376238" algn="l" rtl="0">
              <a:lnSpc>
                <a:spcPct val="115000"/>
              </a:lnSpc>
              <a:spcBef>
                <a:spcPts val="0"/>
              </a:spcBef>
              <a:spcAft>
                <a:spcPts val="0"/>
              </a:spcAft>
              <a:buClr>
                <a:schemeClr val="accent2"/>
              </a:buClr>
              <a:buSzPct val="100000"/>
              <a:buChar char="•"/>
            </a:pPr>
            <a:r>
              <a:rPr lang="en-US" sz="3000">
                <a:solidFill>
                  <a:srgbClr val="002060"/>
                </a:solidFill>
                <a:latin typeface="Arial"/>
                <a:ea typeface="Arial"/>
                <a:cs typeface="Arial"/>
                <a:sym typeface="Arial"/>
              </a:rPr>
              <a:t>Staff must be on duty to assist</a:t>
            </a:r>
            <a:endParaRPr sz="3000">
              <a:solidFill>
                <a:srgbClr val="002060"/>
              </a:solidFill>
              <a:latin typeface="Arial"/>
              <a:ea typeface="Arial"/>
              <a:cs typeface="Arial"/>
              <a:sym typeface="Arial"/>
            </a:endParaRPr>
          </a:p>
          <a:p>
            <a:pPr marL="914400" lvl="1" indent="-376238" algn="l" rtl="0">
              <a:lnSpc>
                <a:spcPct val="115000"/>
              </a:lnSpc>
              <a:spcBef>
                <a:spcPts val="0"/>
              </a:spcBef>
              <a:spcAft>
                <a:spcPts val="0"/>
              </a:spcAft>
              <a:buClr>
                <a:schemeClr val="accent2"/>
              </a:buClr>
              <a:buSzPct val="100000"/>
              <a:buFont typeface="Arial"/>
              <a:buChar char="•"/>
            </a:pPr>
            <a:r>
              <a:rPr lang="en-US" sz="3000">
                <a:solidFill>
                  <a:srgbClr val="002060"/>
                </a:solidFill>
                <a:latin typeface="Arial"/>
                <a:ea typeface="Arial"/>
                <a:cs typeface="Arial"/>
                <a:sym typeface="Arial"/>
              </a:rPr>
              <a:t>Actual evacuation to of all residents to an assembly point as specified by emergency plans</a:t>
            </a:r>
            <a:endParaRPr sz="3000">
              <a:solidFill>
                <a:srgbClr val="002060"/>
              </a:solidFill>
              <a:latin typeface="Arial"/>
              <a:ea typeface="Arial"/>
              <a:cs typeface="Arial"/>
              <a:sym typeface="Arial"/>
            </a:endParaRPr>
          </a:p>
          <a:p>
            <a:pPr marL="914400" lvl="1" indent="-376238" algn="l" rtl="0">
              <a:lnSpc>
                <a:spcPct val="115000"/>
              </a:lnSpc>
              <a:spcBef>
                <a:spcPts val="0"/>
              </a:spcBef>
              <a:spcAft>
                <a:spcPts val="0"/>
              </a:spcAft>
              <a:buClr>
                <a:schemeClr val="accent2"/>
              </a:buClr>
              <a:buSzPct val="100000"/>
              <a:buFont typeface="Arial"/>
              <a:buChar char="•"/>
            </a:pPr>
            <a:r>
              <a:rPr lang="en-US" sz="3000">
                <a:solidFill>
                  <a:srgbClr val="002060"/>
                </a:solidFill>
                <a:latin typeface="Arial"/>
                <a:ea typeface="Arial"/>
                <a:cs typeface="Arial"/>
                <a:sym typeface="Arial"/>
              </a:rPr>
              <a:t>“Impractical” or physically unable residents are exempt from drills</a:t>
            </a:r>
            <a:endParaRPr sz="3000">
              <a:solidFill>
                <a:srgbClr val="002060"/>
              </a:solidFill>
              <a:latin typeface="Arial"/>
              <a:ea typeface="Arial"/>
              <a:cs typeface="Arial"/>
              <a:sym typeface="Arial"/>
            </a:endParaRPr>
          </a:p>
          <a:p>
            <a:pPr marL="457200" lvl="0" indent="-364808" algn="l" rtl="0">
              <a:lnSpc>
                <a:spcPct val="115000"/>
              </a:lnSpc>
              <a:spcBef>
                <a:spcPts val="0"/>
              </a:spcBef>
              <a:spcAft>
                <a:spcPts val="0"/>
              </a:spcAft>
              <a:buClr>
                <a:schemeClr val="accent2"/>
              </a:buClr>
              <a:buSzPct val="100000"/>
              <a:buChar char="•"/>
            </a:pPr>
            <a:r>
              <a:rPr lang="en-US" sz="3000">
                <a:solidFill>
                  <a:srgbClr val="002060"/>
                </a:solidFill>
                <a:latin typeface="Arial"/>
                <a:ea typeface="Arial"/>
                <a:cs typeface="Arial"/>
                <a:sym typeface="Arial"/>
              </a:rPr>
              <a:t>Reviewed as Health Care (NFPA Chapters 18/19)</a:t>
            </a:r>
            <a:endParaRPr sz="3000">
              <a:solidFill>
                <a:srgbClr val="002060"/>
              </a:solidFill>
              <a:latin typeface="Arial"/>
              <a:ea typeface="Arial"/>
              <a:cs typeface="Arial"/>
              <a:sym typeface="Arial"/>
            </a:endParaRPr>
          </a:p>
          <a:p>
            <a:pPr marL="914400" lvl="1" indent="-376238" algn="l" rtl="0">
              <a:lnSpc>
                <a:spcPct val="115000"/>
              </a:lnSpc>
              <a:spcBef>
                <a:spcPts val="0"/>
              </a:spcBef>
              <a:spcAft>
                <a:spcPts val="0"/>
              </a:spcAft>
              <a:buClr>
                <a:schemeClr val="accent2"/>
              </a:buClr>
              <a:buSzPct val="100000"/>
              <a:buChar char="•"/>
            </a:pPr>
            <a:r>
              <a:rPr lang="en-US" sz="3000">
                <a:solidFill>
                  <a:srgbClr val="002060"/>
                </a:solidFill>
                <a:latin typeface="Arial"/>
                <a:ea typeface="Arial"/>
                <a:cs typeface="Arial"/>
                <a:sym typeface="Arial"/>
              </a:rPr>
              <a:t>Drills occur once per shift per quarter </a:t>
            </a:r>
            <a:endParaRPr sz="3000">
              <a:solidFill>
                <a:srgbClr val="002060"/>
              </a:solidFill>
              <a:latin typeface="Arial"/>
              <a:ea typeface="Arial"/>
              <a:cs typeface="Arial"/>
              <a:sym typeface="Arial"/>
            </a:endParaRPr>
          </a:p>
          <a:p>
            <a:pPr marL="914400" lvl="1" indent="-376238" algn="l" rtl="0">
              <a:lnSpc>
                <a:spcPct val="115000"/>
              </a:lnSpc>
              <a:spcBef>
                <a:spcPts val="0"/>
              </a:spcBef>
              <a:spcAft>
                <a:spcPts val="0"/>
              </a:spcAft>
              <a:buClr>
                <a:schemeClr val="accent2"/>
              </a:buClr>
              <a:buSzPct val="100000"/>
              <a:buFont typeface="Arial"/>
              <a:buChar char="•"/>
            </a:pPr>
            <a:r>
              <a:rPr lang="en-US" sz="3000">
                <a:solidFill>
                  <a:srgbClr val="002060"/>
                </a:solidFill>
                <a:latin typeface="Arial"/>
                <a:ea typeface="Arial"/>
                <a:cs typeface="Arial"/>
                <a:sym typeface="Arial"/>
              </a:rPr>
              <a:t>Removal of all occupants directly involved in fire emergency</a:t>
            </a:r>
            <a:endParaRPr sz="3000">
              <a:solidFill>
                <a:srgbClr val="002060"/>
              </a:solidFill>
              <a:latin typeface="Arial"/>
              <a:ea typeface="Arial"/>
              <a:cs typeface="Arial"/>
              <a:sym typeface="Arial"/>
            </a:endParaRPr>
          </a:p>
          <a:p>
            <a:pPr marL="914400" lvl="1" indent="-376238" algn="l" rtl="0">
              <a:lnSpc>
                <a:spcPct val="115000"/>
              </a:lnSpc>
              <a:spcBef>
                <a:spcPts val="0"/>
              </a:spcBef>
              <a:spcAft>
                <a:spcPts val="0"/>
              </a:spcAft>
              <a:buClr>
                <a:schemeClr val="accent2"/>
              </a:buClr>
              <a:buSzPct val="100000"/>
              <a:buFont typeface="Arial"/>
              <a:buChar char="•"/>
            </a:pPr>
            <a:r>
              <a:rPr lang="en-US" sz="3000">
                <a:solidFill>
                  <a:srgbClr val="002060"/>
                </a:solidFill>
                <a:latin typeface="Arial"/>
                <a:ea typeface="Arial"/>
                <a:cs typeface="Arial"/>
                <a:sym typeface="Arial"/>
              </a:rPr>
              <a:t>Transmission of appropriate fire alarm signal </a:t>
            </a:r>
            <a:endParaRPr sz="3000">
              <a:solidFill>
                <a:srgbClr val="002060"/>
              </a:solidFill>
              <a:latin typeface="Arial"/>
              <a:ea typeface="Arial"/>
              <a:cs typeface="Arial"/>
              <a:sym typeface="Arial"/>
            </a:endParaRPr>
          </a:p>
          <a:p>
            <a:pPr marL="914400" lvl="1" indent="-376238" algn="l" rtl="0">
              <a:lnSpc>
                <a:spcPct val="115000"/>
              </a:lnSpc>
              <a:spcBef>
                <a:spcPts val="0"/>
              </a:spcBef>
              <a:spcAft>
                <a:spcPts val="0"/>
              </a:spcAft>
              <a:buClr>
                <a:schemeClr val="accent2"/>
              </a:buClr>
              <a:buSzPct val="100000"/>
              <a:buFont typeface="Arial"/>
              <a:buChar char="•"/>
            </a:pPr>
            <a:r>
              <a:rPr lang="en-US" sz="3000">
                <a:solidFill>
                  <a:srgbClr val="002060"/>
                </a:solidFill>
                <a:latin typeface="Arial"/>
                <a:ea typeface="Arial"/>
                <a:cs typeface="Arial"/>
                <a:sym typeface="Arial"/>
              </a:rPr>
              <a:t>Confinement/isolation of fire effects</a:t>
            </a:r>
            <a:endParaRPr sz="3000">
              <a:solidFill>
                <a:srgbClr val="002060"/>
              </a:solidFill>
              <a:latin typeface="Arial"/>
              <a:ea typeface="Arial"/>
              <a:cs typeface="Arial"/>
              <a:sym typeface="Arial"/>
            </a:endParaRPr>
          </a:p>
          <a:p>
            <a:pPr marL="914400" lvl="1" indent="-376238" algn="l" rtl="0">
              <a:lnSpc>
                <a:spcPct val="115000"/>
              </a:lnSpc>
              <a:spcBef>
                <a:spcPts val="0"/>
              </a:spcBef>
              <a:spcAft>
                <a:spcPts val="0"/>
              </a:spcAft>
              <a:buClr>
                <a:schemeClr val="accent2"/>
              </a:buClr>
              <a:buSzPct val="100000"/>
              <a:buFont typeface="Arial"/>
              <a:buChar char="•"/>
            </a:pPr>
            <a:r>
              <a:rPr lang="en-US" sz="3000">
                <a:solidFill>
                  <a:srgbClr val="002060"/>
                </a:solidFill>
                <a:latin typeface="Arial"/>
                <a:ea typeface="Arial"/>
                <a:cs typeface="Arial"/>
                <a:sym typeface="Arial"/>
              </a:rPr>
              <a:t>Resident relocation per fire safety plan</a:t>
            </a:r>
            <a:endParaRPr/>
          </a:p>
        </p:txBody>
      </p:sp>
      <p:sp>
        <p:nvSpPr>
          <p:cNvPr id="252" name="Google Shape;252;g3f253585232_0_48"/>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rgbClr val="9E9E9E"/>
                </a:solidFill>
                <a:latin typeface="Calibri"/>
                <a:ea typeface="Calibri"/>
                <a:cs typeface="Calibri"/>
                <a:sym typeface="Calibri"/>
              </a:rPr>
              <a:t>15</a:t>
            </a:fld>
            <a:endParaRPr sz="1200">
              <a:solidFill>
                <a:srgbClr val="9E9E9E"/>
              </a:solidFill>
              <a:latin typeface="Calibri"/>
              <a:ea typeface="Calibri"/>
              <a:cs typeface="Calibri"/>
              <a:sym typeface="Calibri"/>
            </a:endParaRPr>
          </a:p>
        </p:txBody>
      </p:sp>
      <p:pic>
        <p:nvPicPr>
          <p:cNvPr id="253" name="Google Shape;253;g3f253585232_0_48"/>
          <p:cNvPicPr preferRelativeResize="0"/>
          <p:nvPr/>
        </p:nvPicPr>
        <p:blipFill rotWithShape="1">
          <a:blip r:embed="rId3">
            <a:alphaModFix/>
          </a:blip>
          <a:srcRect/>
          <a:stretch/>
        </p:blipFill>
        <p:spPr>
          <a:xfrm>
            <a:off x="11028433" y="56539"/>
            <a:ext cx="1051132" cy="1366473"/>
          </a:xfrm>
          <a:prstGeom prst="rect">
            <a:avLst/>
          </a:prstGeom>
          <a:noFill/>
          <a:ln>
            <a:noFill/>
          </a:ln>
        </p:spPr>
      </p:pic>
      <p:pic>
        <p:nvPicPr>
          <p:cNvPr id="254" name="Google Shape;254;g3f253585232_0_48"/>
          <p:cNvPicPr preferRelativeResize="0"/>
          <p:nvPr/>
        </p:nvPicPr>
        <p:blipFill>
          <a:blip r:embed="rId4">
            <a:alphaModFix/>
          </a:blip>
          <a:stretch>
            <a:fillRect/>
          </a:stretch>
        </p:blipFill>
        <p:spPr>
          <a:xfrm>
            <a:off x="9911525" y="3650550"/>
            <a:ext cx="1975550" cy="21811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g3f253585232_0_41"/>
          <p:cNvSpPr txBox="1">
            <a:spLocks noGrp="1"/>
          </p:cNvSpPr>
          <p:nvPr>
            <p:ph type="title"/>
          </p:nvPr>
        </p:nvSpPr>
        <p:spPr>
          <a:xfrm>
            <a:off x="518678" y="209028"/>
            <a:ext cx="8333100" cy="1148100"/>
          </a:xfrm>
          <a:prstGeom prst="rect">
            <a:avLst/>
          </a:prstGeom>
          <a:noFill/>
          <a:ln>
            <a:noFill/>
          </a:ln>
        </p:spPr>
        <p:txBody>
          <a:bodyPr spcFirstLastPara="1" wrap="square" lIns="91425" tIns="45700" rIns="91425" bIns="0" anchor="b" anchorCtr="0">
            <a:normAutofit/>
          </a:bodyPr>
          <a:lstStyle/>
          <a:p>
            <a:pPr marL="0" lvl="0" indent="0" algn="ctr" rtl="0">
              <a:lnSpc>
                <a:spcPct val="90000"/>
              </a:lnSpc>
              <a:spcBef>
                <a:spcPts val="0"/>
              </a:spcBef>
              <a:spcAft>
                <a:spcPts val="0"/>
              </a:spcAft>
              <a:buClr>
                <a:schemeClr val="accent1"/>
              </a:buClr>
              <a:buSzPts val="4400"/>
              <a:buFont typeface="Calibri"/>
              <a:buNone/>
            </a:pPr>
            <a:r>
              <a:rPr lang="en-US">
                <a:solidFill>
                  <a:srgbClr val="002060"/>
                </a:solidFill>
                <a:latin typeface="Arial"/>
                <a:ea typeface="Arial"/>
                <a:cs typeface="Arial"/>
                <a:sym typeface="Arial"/>
              </a:rPr>
              <a:t>Resident Education</a:t>
            </a:r>
            <a:endParaRPr>
              <a:solidFill>
                <a:srgbClr val="002060"/>
              </a:solidFill>
              <a:latin typeface="Arial"/>
              <a:ea typeface="Arial"/>
              <a:cs typeface="Arial"/>
              <a:sym typeface="Arial"/>
            </a:endParaRPr>
          </a:p>
        </p:txBody>
      </p:sp>
      <p:sp>
        <p:nvSpPr>
          <p:cNvPr id="260" name="Google Shape;260;g3f253585232_0_41"/>
          <p:cNvSpPr txBox="1">
            <a:spLocks noGrp="1"/>
          </p:cNvSpPr>
          <p:nvPr>
            <p:ph type="body" idx="4"/>
          </p:nvPr>
        </p:nvSpPr>
        <p:spPr>
          <a:xfrm>
            <a:off x="305050" y="1606175"/>
            <a:ext cx="9986400" cy="48357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None/>
            </a:pPr>
            <a:r>
              <a:rPr lang="en-US" sz="3000">
                <a:solidFill>
                  <a:srgbClr val="002060"/>
                </a:solidFill>
                <a:latin typeface="Arial"/>
                <a:ea typeface="Arial"/>
                <a:cs typeface="Arial"/>
                <a:sym typeface="Arial"/>
              </a:rPr>
              <a:t>Residents must be educated on:</a:t>
            </a:r>
            <a:endParaRPr sz="3000">
              <a:solidFill>
                <a:srgbClr val="002060"/>
              </a:solidFill>
              <a:latin typeface="Arial"/>
              <a:ea typeface="Arial"/>
              <a:cs typeface="Arial"/>
              <a:sym typeface="Arial"/>
            </a:endParaRPr>
          </a:p>
          <a:p>
            <a:pPr marL="457200" lvl="0" indent="-407670" algn="l" rtl="0">
              <a:lnSpc>
                <a:spcPct val="150000"/>
              </a:lnSpc>
              <a:spcBef>
                <a:spcPts val="0"/>
              </a:spcBef>
              <a:spcAft>
                <a:spcPts val="0"/>
              </a:spcAft>
              <a:buClr>
                <a:schemeClr val="accent2"/>
              </a:buClr>
              <a:buSzPts val="3000"/>
              <a:buChar char="•"/>
            </a:pPr>
            <a:r>
              <a:rPr lang="en-US" sz="3000">
                <a:solidFill>
                  <a:srgbClr val="002060"/>
                </a:solidFill>
                <a:latin typeface="Arial"/>
                <a:ea typeface="Arial"/>
                <a:cs typeface="Arial"/>
                <a:sym typeface="Arial"/>
              </a:rPr>
              <a:t>Proper actions in the event of a fire </a:t>
            </a:r>
            <a:endParaRPr sz="3000">
              <a:solidFill>
                <a:srgbClr val="002060"/>
              </a:solidFill>
              <a:latin typeface="Arial"/>
              <a:ea typeface="Arial"/>
              <a:cs typeface="Arial"/>
              <a:sym typeface="Arial"/>
            </a:endParaRPr>
          </a:p>
          <a:p>
            <a:pPr marL="457200" lvl="0" indent="-407670" algn="l" rtl="0">
              <a:lnSpc>
                <a:spcPct val="150000"/>
              </a:lnSpc>
              <a:spcBef>
                <a:spcPts val="0"/>
              </a:spcBef>
              <a:spcAft>
                <a:spcPts val="0"/>
              </a:spcAft>
              <a:buClr>
                <a:schemeClr val="accent2"/>
              </a:buClr>
              <a:buSzPts val="3000"/>
              <a:buChar char="•"/>
            </a:pPr>
            <a:r>
              <a:rPr lang="en-US" sz="3000">
                <a:solidFill>
                  <a:srgbClr val="002060"/>
                </a:solidFill>
                <a:latin typeface="Arial"/>
                <a:ea typeface="Arial"/>
                <a:cs typeface="Arial"/>
                <a:sym typeface="Arial"/>
              </a:rPr>
              <a:t>What to do if primary escape route is blocked</a:t>
            </a:r>
            <a:endParaRPr sz="3000">
              <a:solidFill>
                <a:srgbClr val="002060"/>
              </a:solidFill>
              <a:latin typeface="Arial"/>
              <a:ea typeface="Arial"/>
              <a:cs typeface="Arial"/>
              <a:sym typeface="Arial"/>
            </a:endParaRPr>
          </a:p>
          <a:p>
            <a:pPr marL="457200" lvl="0" indent="-407670" algn="l" rtl="0">
              <a:lnSpc>
                <a:spcPct val="150000"/>
              </a:lnSpc>
              <a:spcBef>
                <a:spcPts val="0"/>
              </a:spcBef>
              <a:spcAft>
                <a:spcPts val="0"/>
              </a:spcAft>
              <a:buClr>
                <a:schemeClr val="accent2"/>
              </a:buClr>
              <a:buSzPts val="3000"/>
              <a:buFont typeface="Arial"/>
              <a:buChar char="•"/>
            </a:pPr>
            <a:r>
              <a:rPr lang="en-US" sz="3000">
                <a:solidFill>
                  <a:srgbClr val="002060"/>
                </a:solidFill>
                <a:latin typeface="Arial"/>
                <a:ea typeface="Arial"/>
                <a:cs typeface="Arial"/>
                <a:sym typeface="Arial"/>
              </a:rPr>
              <a:t>Training on helping others to the extent of their abilities</a:t>
            </a:r>
            <a:endParaRPr sz="3000">
              <a:solidFill>
                <a:srgbClr val="002060"/>
              </a:solidFill>
              <a:latin typeface="Arial"/>
              <a:ea typeface="Arial"/>
              <a:cs typeface="Arial"/>
              <a:sym typeface="Arial"/>
            </a:endParaRPr>
          </a:p>
          <a:p>
            <a:pPr marL="457200" lvl="0" indent="-407670" algn="l" rtl="0">
              <a:lnSpc>
                <a:spcPct val="150000"/>
              </a:lnSpc>
              <a:spcBef>
                <a:spcPts val="0"/>
              </a:spcBef>
              <a:spcAft>
                <a:spcPts val="0"/>
              </a:spcAft>
              <a:buClr>
                <a:schemeClr val="accent2"/>
              </a:buClr>
              <a:buSzPts val="3000"/>
              <a:buChar char="•"/>
            </a:pPr>
            <a:r>
              <a:rPr lang="en-US" sz="3000">
                <a:solidFill>
                  <a:srgbClr val="002060"/>
                </a:solidFill>
                <a:latin typeface="Arial"/>
                <a:ea typeface="Arial"/>
                <a:cs typeface="Arial"/>
                <a:sym typeface="Arial"/>
              </a:rPr>
              <a:t>Facility rehabilitation/habilitation programs include fire prevention and actions to be take in a fire</a:t>
            </a:r>
            <a:endParaRPr/>
          </a:p>
        </p:txBody>
      </p:sp>
      <p:sp>
        <p:nvSpPr>
          <p:cNvPr id="261" name="Google Shape;261;g3f253585232_0_41"/>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rgbClr val="9E9E9E"/>
                </a:solidFill>
                <a:latin typeface="Calibri"/>
                <a:ea typeface="Calibri"/>
                <a:cs typeface="Calibri"/>
                <a:sym typeface="Calibri"/>
              </a:rPr>
              <a:t>16</a:t>
            </a:fld>
            <a:endParaRPr sz="1200">
              <a:solidFill>
                <a:srgbClr val="9E9E9E"/>
              </a:solidFill>
              <a:latin typeface="Calibri"/>
              <a:ea typeface="Calibri"/>
              <a:cs typeface="Calibri"/>
              <a:sym typeface="Calibri"/>
            </a:endParaRPr>
          </a:p>
        </p:txBody>
      </p:sp>
      <p:pic>
        <p:nvPicPr>
          <p:cNvPr id="262" name="Google Shape;262;g3f253585232_0_41"/>
          <p:cNvPicPr preferRelativeResize="0"/>
          <p:nvPr/>
        </p:nvPicPr>
        <p:blipFill rotWithShape="1">
          <a:blip r:embed="rId3">
            <a:alphaModFix/>
          </a:blip>
          <a:srcRect/>
          <a:stretch/>
        </p:blipFill>
        <p:spPr>
          <a:xfrm>
            <a:off x="11028433" y="56539"/>
            <a:ext cx="1051132" cy="1366473"/>
          </a:xfrm>
          <a:prstGeom prst="rect">
            <a:avLst/>
          </a:prstGeom>
          <a:noFill/>
          <a:ln>
            <a:noFill/>
          </a:ln>
        </p:spPr>
      </p:pic>
      <p:pic>
        <p:nvPicPr>
          <p:cNvPr id="263" name="Google Shape;263;g3f253585232_0_41"/>
          <p:cNvPicPr preferRelativeResize="0"/>
          <p:nvPr/>
        </p:nvPicPr>
        <p:blipFill>
          <a:blip r:embed="rId4">
            <a:alphaModFix/>
          </a:blip>
          <a:stretch>
            <a:fillRect/>
          </a:stretch>
        </p:blipFill>
        <p:spPr>
          <a:xfrm>
            <a:off x="10428825" y="4409275"/>
            <a:ext cx="1418575" cy="18550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g3f581e9bfa4_0_34"/>
          <p:cNvSpPr txBox="1">
            <a:spLocks noGrp="1"/>
          </p:cNvSpPr>
          <p:nvPr>
            <p:ph type="title"/>
          </p:nvPr>
        </p:nvSpPr>
        <p:spPr>
          <a:xfrm>
            <a:off x="518678" y="209028"/>
            <a:ext cx="8333100" cy="1148100"/>
          </a:xfrm>
          <a:prstGeom prst="rect">
            <a:avLst/>
          </a:prstGeom>
          <a:noFill/>
          <a:ln>
            <a:noFill/>
          </a:ln>
        </p:spPr>
        <p:txBody>
          <a:bodyPr spcFirstLastPara="1" wrap="square" lIns="91425" tIns="45700" rIns="91425" bIns="0" anchor="b" anchorCtr="0">
            <a:normAutofit/>
          </a:bodyPr>
          <a:lstStyle/>
          <a:p>
            <a:pPr marL="0" lvl="0" indent="0" algn="ctr" rtl="0">
              <a:lnSpc>
                <a:spcPct val="90000"/>
              </a:lnSpc>
              <a:spcBef>
                <a:spcPts val="0"/>
              </a:spcBef>
              <a:spcAft>
                <a:spcPts val="0"/>
              </a:spcAft>
              <a:buClr>
                <a:schemeClr val="accent1"/>
              </a:buClr>
              <a:buSzPts val="4400"/>
              <a:buFont typeface="Calibri"/>
              <a:buNone/>
            </a:pPr>
            <a:r>
              <a:rPr lang="en-US">
                <a:solidFill>
                  <a:srgbClr val="002060"/>
                </a:solidFill>
                <a:latin typeface="Arial"/>
                <a:ea typeface="Arial"/>
                <a:cs typeface="Arial"/>
                <a:sym typeface="Arial"/>
              </a:rPr>
              <a:t>Fire Prevention</a:t>
            </a:r>
            <a:endParaRPr>
              <a:solidFill>
                <a:srgbClr val="002060"/>
              </a:solidFill>
              <a:latin typeface="Arial"/>
              <a:ea typeface="Arial"/>
              <a:cs typeface="Arial"/>
              <a:sym typeface="Arial"/>
            </a:endParaRPr>
          </a:p>
        </p:txBody>
      </p:sp>
      <p:sp>
        <p:nvSpPr>
          <p:cNvPr id="269" name="Google Shape;269;g3f581e9bfa4_0_34"/>
          <p:cNvSpPr txBox="1">
            <a:spLocks noGrp="1"/>
          </p:cNvSpPr>
          <p:nvPr>
            <p:ph type="body" idx="4"/>
          </p:nvPr>
        </p:nvSpPr>
        <p:spPr>
          <a:xfrm>
            <a:off x="305050" y="1606175"/>
            <a:ext cx="8965500" cy="4835700"/>
          </a:xfrm>
          <a:prstGeom prst="rect">
            <a:avLst/>
          </a:prstGeom>
          <a:noFill/>
          <a:ln>
            <a:noFill/>
          </a:ln>
        </p:spPr>
        <p:txBody>
          <a:bodyPr spcFirstLastPara="1" wrap="square" lIns="91425" tIns="45700" rIns="91425" bIns="45700" anchor="t" anchorCtr="0">
            <a:normAutofit fontScale="92500" lnSpcReduction="10000"/>
          </a:bodyPr>
          <a:lstStyle/>
          <a:p>
            <a:pPr marL="457200" lvl="0" indent="-393383" algn="l" rtl="0">
              <a:lnSpc>
                <a:spcPct val="115000"/>
              </a:lnSpc>
              <a:spcBef>
                <a:spcPts val="0"/>
              </a:spcBef>
              <a:spcAft>
                <a:spcPts val="0"/>
              </a:spcAft>
              <a:buClr>
                <a:schemeClr val="accent2"/>
              </a:buClr>
              <a:buSzPct val="100000"/>
              <a:buChar char="•"/>
            </a:pPr>
            <a:r>
              <a:rPr lang="en-US" sz="3000">
                <a:solidFill>
                  <a:srgbClr val="002060"/>
                </a:solidFill>
                <a:latin typeface="Arial"/>
                <a:ea typeface="Arial"/>
                <a:cs typeface="Arial"/>
                <a:sym typeface="Arial"/>
              </a:rPr>
              <a:t>Controlling ignition sources</a:t>
            </a:r>
            <a:endParaRPr sz="3000">
              <a:solidFill>
                <a:srgbClr val="002060"/>
              </a:solidFill>
              <a:latin typeface="Arial"/>
              <a:ea typeface="Arial"/>
              <a:cs typeface="Arial"/>
              <a:sym typeface="Arial"/>
            </a:endParaRPr>
          </a:p>
          <a:p>
            <a:pPr marL="0" lvl="0" indent="0" algn="l" rtl="0">
              <a:lnSpc>
                <a:spcPct val="115000"/>
              </a:lnSpc>
              <a:spcBef>
                <a:spcPts val="0"/>
              </a:spcBef>
              <a:spcAft>
                <a:spcPts val="0"/>
              </a:spcAft>
              <a:buNone/>
            </a:pPr>
            <a:endParaRPr sz="3000">
              <a:solidFill>
                <a:srgbClr val="002060"/>
              </a:solidFill>
              <a:latin typeface="Arial"/>
              <a:ea typeface="Arial"/>
              <a:cs typeface="Arial"/>
              <a:sym typeface="Arial"/>
            </a:endParaRPr>
          </a:p>
          <a:p>
            <a:pPr marL="457200" lvl="0" indent="-393383" algn="l" rtl="0">
              <a:lnSpc>
                <a:spcPct val="115000"/>
              </a:lnSpc>
              <a:spcBef>
                <a:spcPts val="0"/>
              </a:spcBef>
              <a:spcAft>
                <a:spcPts val="0"/>
              </a:spcAft>
              <a:buClr>
                <a:schemeClr val="accent2"/>
              </a:buClr>
              <a:buSzPct val="100000"/>
              <a:buFont typeface="Arial"/>
              <a:buChar char="•"/>
            </a:pPr>
            <a:r>
              <a:rPr lang="en-US" sz="3000">
                <a:solidFill>
                  <a:srgbClr val="002060"/>
                </a:solidFill>
                <a:latin typeface="Arial"/>
                <a:ea typeface="Arial"/>
                <a:cs typeface="Arial"/>
                <a:sym typeface="Arial"/>
              </a:rPr>
              <a:t>Maintaining equipment and systems</a:t>
            </a:r>
            <a:endParaRPr sz="3000">
              <a:solidFill>
                <a:srgbClr val="002060"/>
              </a:solidFill>
              <a:latin typeface="Arial"/>
              <a:ea typeface="Arial"/>
              <a:cs typeface="Arial"/>
              <a:sym typeface="Arial"/>
            </a:endParaRPr>
          </a:p>
          <a:p>
            <a:pPr marL="914400" lvl="1" indent="-404813" algn="l" rtl="0">
              <a:lnSpc>
                <a:spcPct val="115000"/>
              </a:lnSpc>
              <a:spcBef>
                <a:spcPts val="0"/>
              </a:spcBef>
              <a:spcAft>
                <a:spcPts val="0"/>
              </a:spcAft>
              <a:buClr>
                <a:schemeClr val="accent2"/>
              </a:buClr>
              <a:buSzPct val="100000"/>
              <a:buChar char="•"/>
            </a:pPr>
            <a:r>
              <a:rPr lang="en-US" sz="3000">
                <a:solidFill>
                  <a:srgbClr val="002060"/>
                </a:solidFill>
                <a:latin typeface="Arial"/>
                <a:ea typeface="Arial"/>
                <a:cs typeface="Arial"/>
                <a:sym typeface="Arial"/>
              </a:rPr>
              <a:t>Higher risk locations (kitchens, storage)</a:t>
            </a:r>
            <a:endParaRPr sz="3000">
              <a:solidFill>
                <a:srgbClr val="002060"/>
              </a:solidFill>
              <a:latin typeface="Arial"/>
              <a:ea typeface="Arial"/>
              <a:cs typeface="Arial"/>
              <a:sym typeface="Arial"/>
            </a:endParaRPr>
          </a:p>
          <a:p>
            <a:pPr marL="914400" lvl="1" indent="-404813" algn="l" rtl="0">
              <a:lnSpc>
                <a:spcPct val="115000"/>
              </a:lnSpc>
              <a:spcBef>
                <a:spcPts val="0"/>
              </a:spcBef>
              <a:spcAft>
                <a:spcPts val="0"/>
              </a:spcAft>
              <a:buClr>
                <a:schemeClr val="accent2"/>
              </a:buClr>
              <a:buSzPct val="100000"/>
              <a:buChar char="•"/>
            </a:pPr>
            <a:r>
              <a:rPr lang="en-US" sz="3000">
                <a:solidFill>
                  <a:srgbClr val="002060"/>
                </a:solidFill>
                <a:latin typeface="Arial"/>
                <a:ea typeface="Arial"/>
                <a:cs typeface="Arial"/>
                <a:sym typeface="Arial"/>
              </a:rPr>
              <a:t>Higher risk equipment (oxygen, heat source) </a:t>
            </a:r>
            <a:endParaRPr sz="3000">
              <a:solidFill>
                <a:srgbClr val="002060"/>
              </a:solidFill>
              <a:latin typeface="Arial"/>
              <a:ea typeface="Arial"/>
              <a:cs typeface="Arial"/>
              <a:sym typeface="Arial"/>
            </a:endParaRPr>
          </a:p>
          <a:p>
            <a:pPr marL="914400" lvl="1" indent="-404813" algn="l" rtl="0">
              <a:lnSpc>
                <a:spcPct val="115000"/>
              </a:lnSpc>
              <a:spcBef>
                <a:spcPts val="0"/>
              </a:spcBef>
              <a:spcAft>
                <a:spcPts val="0"/>
              </a:spcAft>
              <a:buClr>
                <a:schemeClr val="accent2"/>
              </a:buClr>
              <a:buSzPct val="100000"/>
              <a:buFont typeface="Arial"/>
              <a:buChar char="•"/>
            </a:pPr>
            <a:r>
              <a:rPr lang="en-US" sz="3000">
                <a:solidFill>
                  <a:srgbClr val="002060"/>
                </a:solidFill>
                <a:latin typeface="Arial"/>
                <a:ea typeface="Arial"/>
                <a:cs typeface="Arial"/>
                <a:sym typeface="Arial"/>
              </a:rPr>
              <a:t>Combustible materials (smoking, hazardous type)</a:t>
            </a:r>
            <a:endParaRPr sz="3000">
              <a:solidFill>
                <a:srgbClr val="002060"/>
              </a:solidFill>
              <a:latin typeface="Arial"/>
              <a:ea typeface="Arial"/>
              <a:cs typeface="Arial"/>
              <a:sym typeface="Arial"/>
            </a:endParaRPr>
          </a:p>
          <a:p>
            <a:pPr marL="457200" lvl="0" indent="0" algn="l" rtl="0">
              <a:lnSpc>
                <a:spcPct val="115000"/>
              </a:lnSpc>
              <a:spcBef>
                <a:spcPts val="0"/>
              </a:spcBef>
              <a:spcAft>
                <a:spcPts val="0"/>
              </a:spcAft>
              <a:buNone/>
            </a:pPr>
            <a:endParaRPr sz="3000">
              <a:solidFill>
                <a:srgbClr val="002060"/>
              </a:solidFill>
              <a:latin typeface="Arial"/>
              <a:ea typeface="Arial"/>
              <a:cs typeface="Arial"/>
              <a:sym typeface="Arial"/>
            </a:endParaRPr>
          </a:p>
          <a:p>
            <a:pPr marL="457200" lvl="0" indent="-393383" algn="l" rtl="0">
              <a:lnSpc>
                <a:spcPct val="115000"/>
              </a:lnSpc>
              <a:spcBef>
                <a:spcPts val="0"/>
              </a:spcBef>
              <a:spcAft>
                <a:spcPts val="0"/>
              </a:spcAft>
              <a:buClr>
                <a:schemeClr val="accent2"/>
              </a:buClr>
              <a:buSzPct val="100000"/>
              <a:buChar char="•"/>
            </a:pPr>
            <a:r>
              <a:rPr lang="en-US" sz="3000">
                <a:solidFill>
                  <a:srgbClr val="002060"/>
                </a:solidFill>
                <a:latin typeface="Arial"/>
                <a:ea typeface="Arial"/>
                <a:cs typeface="Arial"/>
                <a:sym typeface="Arial"/>
              </a:rPr>
              <a:t>Malfunction/problem reporting mechanism</a:t>
            </a:r>
            <a:endParaRPr sz="3000">
              <a:solidFill>
                <a:srgbClr val="002060"/>
              </a:solidFill>
              <a:latin typeface="Arial"/>
              <a:ea typeface="Arial"/>
              <a:cs typeface="Arial"/>
              <a:sym typeface="Arial"/>
            </a:endParaRPr>
          </a:p>
          <a:p>
            <a:pPr marL="457200" lvl="0" indent="0" algn="l" rtl="0">
              <a:lnSpc>
                <a:spcPct val="115000"/>
              </a:lnSpc>
              <a:spcBef>
                <a:spcPts val="0"/>
              </a:spcBef>
              <a:spcAft>
                <a:spcPts val="0"/>
              </a:spcAft>
              <a:buNone/>
            </a:pPr>
            <a:endParaRPr sz="3000">
              <a:solidFill>
                <a:srgbClr val="002060"/>
              </a:solidFill>
              <a:latin typeface="Arial"/>
              <a:ea typeface="Arial"/>
              <a:cs typeface="Arial"/>
              <a:sym typeface="Arial"/>
            </a:endParaRPr>
          </a:p>
          <a:p>
            <a:pPr marL="457200" lvl="0" indent="-404813" algn="l" rtl="0">
              <a:lnSpc>
                <a:spcPct val="115000"/>
              </a:lnSpc>
              <a:spcBef>
                <a:spcPts val="0"/>
              </a:spcBef>
              <a:spcAft>
                <a:spcPts val="0"/>
              </a:spcAft>
              <a:buClr>
                <a:schemeClr val="accent2"/>
              </a:buClr>
              <a:buSzPct val="100000"/>
              <a:buChar char="•"/>
            </a:pPr>
            <a:r>
              <a:rPr lang="en-US" sz="3000">
                <a:solidFill>
                  <a:srgbClr val="002060"/>
                </a:solidFill>
                <a:latin typeface="Arial"/>
                <a:ea typeface="Arial"/>
                <a:cs typeface="Arial"/>
                <a:sym typeface="Arial"/>
              </a:rPr>
              <a:t>Education for staff and residents</a:t>
            </a:r>
            <a:endParaRPr/>
          </a:p>
        </p:txBody>
      </p:sp>
      <p:sp>
        <p:nvSpPr>
          <p:cNvPr id="270" name="Google Shape;270;g3f581e9bfa4_0_34"/>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rgbClr val="9E9E9E"/>
                </a:solidFill>
                <a:latin typeface="Calibri"/>
                <a:ea typeface="Calibri"/>
                <a:cs typeface="Calibri"/>
                <a:sym typeface="Calibri"/>
              </a:rPr>
              <a:t>17</a:t>
            </a:fld>
            <a:endParaRPr sz="1200">
              <a:solidFill>
                <a:srgbClr val="9E9E9E"/>
              </a:solidFill>
              <a:latin typeface="Calibri"/>
              <a:ea typeface="Calibri"/>
              <a:cs typeface="Calibri"/>
              <a:sym typeface="Calibri"/>
            </a:endParaRPr>
          </a:p>
        </p:txBody>
      </p:sp>
      <p:pic>
        <p:nvPicPr>
          <p:cNvPr id="271" name="Google Shape;271;g3f581e9bfa4_0_34"/>
          <p:cNvPicPr preferRelativeResize="0"/>
          <p:nvPr/>
        </p:nvPicPr>
        <p:blipFill rotWithShape="1">
          <a:blip r:embed="rId3">
            <a:alphaModFix/>
          </a:blip>
          <a:srcRect/>
          <a:stretch/>
        </p:blipFill>
        <p:spPr>
          <a:xfrm>
            <a:off x="11028433" y="56539"/>
            <a:ext cx="1051132" cy="1366473"/>
          </a:xfrm>
          <a:prstGeom prst="rect">
            <a:avLst/>
          </a:prstGeom>
          <a:noFill/>
          <a:ln>
            <a:noFill/>
          </a:ln>
        </p:spPr>
      </p:pic>
      <p:pic>
        <p:nvPicPr>
          <p:cNvPr id="272" name="Google Shape;272;g3f581e9bfa4_0_34"/>
          <p:cNvPicPr preferRelativeResize="0"/>
          <p:nvPr/>
        </p:nvPicPr>
        <p:blipFill>
          <a:blip r:embed="rId4">
            <a:alphaModFix/>
          </a:blip>
          <a:stretch>
            <a:fillRect/>
          </a:stretch>
        </p:blipFill>
        <p:spPr>
          <a:xfrm>
            <a:off x="9421925" y="3617250"/>
            <a:ext cx="2362100" cy="25788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9"/>
          <p:cNvSpPr txBox="1">
            <a:spLocks noGrp="1"/>
          </p:cNvSpPr>
          <p:nvPr>
            <p:ph type="title"/>
          </p:nvPr>
        </p:nvSpPr>
        <p:spPr>
          <a:xfrm>
            <a:off x="518678" y="209028"/>
            <a:ext cx="8333100" cy="1148100"/>
          </a:xfrm>
          <a:prstGeom prst="rect">
            <a:avLst/>
          </a:prstGeom>
          <a:noFill/>
          <a:ln>
            <a:noFill/>
          </a:ln>
        </p:spPr>
        <p:txBody>
          <a:bodyPr spcFirstLastPara="1" wrap="square" lIns="91425" tIns="45700" rIns="91425" bIns="0" anchor="b" anchorCtr="0">
            <a:normAutofit/>
          </a:bodyPr>
          <a:lstStyle/>
          <a:p>
            <a:pPr marL="0" lvl="0" indent="0" algn="ctr" rtl="0">
              <a:lnSpc>
                <a:spcPct val="90000"/>
              </a:lnSpc>
              <a:spcBef>
                <a:spcPts val="0"/>
              </a:spcBef>
              <a:spcAft>
                <a:spcPts val="0"/>
              </a:spcAft>
              <a:buClr>
                <a:schemeClr val="accent1"/>
              </a:buClr>
              <a:buSzPts val="4400"/>
              <a:buFont typeface="Calibri"/>
              <a:buNone/>
            </a:pPr>
            <a:r>
              <a:rPr lang="en-US">
                <a:solidFill>
                  <a:srgbClr val="002060"/>
                </a:solidFill>
                <a:latin typeface="Arial"/>
                <a:ea typeface="Arial"/>
                <a:cs typeface="Arial"/>
                <a:sym typeface="Arial"/>
              </a:rPr>
              <a:t>Jurisdictional Consensus</a:t>
            </a:r>
            <a:endParaRPr>
              <a:solidFill>
                <a:srgbClr val="002060"/>
              </a:solidFill>
              <a:latin typeface="Arial"/>
              <a:ea typeface="Arial"/>
              <a:cs typeface="Arial"/>
              <a:sym typeface="Arial"/>
            </a:endParaRPr>
          </a:p>
        </p:txBody>
      </p:sp>
      <p:sp>
        <p:nvSpPr>
          <p:cNvPr id="278" name="Google Shape;278;p9"/>
          <p:cNvSpPr txBox="1">
            <a:spLocks noGrp="1"/>
          </p:cNvSpPr>
          <p:nvPr>
            <p:ph type="body" idx="4"/>
          </p:nvPr>
        </p:nvSpPr>
        <p:spPr>
          <a:xfrm>
            <a:off x="606050" y="1573625"/>
            <a:ext cx="8862900" cy="4835700"/>
          </a:xfrm>
          <a:prstGeom prst="rect">
            <a:avLst/>
          </a:prstGeom>
          <a:noFill/>
          <a:ln>
            <a:noFill/>
          </a:ln>
        </p:spPr>
        <p:txBody>
          <a:bodyPr spcFirstLastPara="1" wrap="square" lIns="91425" tIns="45700" rIns="91425" bIns="45700" anchor="t" anchorCtr="0">
            <a:normAutofit fontScale="77500" lnSpcReduction="20000"/>
          </a:bodyPr>
          <a:lstStyle/>
          <a:p>
            <a:pPr marL="457200" lvl="0" indent="-371838" algn="l" rtl="0">
              <a:lnSpc>
                <a:spcPct val="150000"/>
              </a:lnSpc>
              <a:spcBef>
                <a:spcPts val="0"/>
              </a:spcBef>
              <a:spcAft>
                <a:spcPts val="0"/>
              </a:spcAft>
              <a:buClr>
                <a:schemeClr val="accent2"/>
              </a:buClr>
              <a:buSzPct val="100000"/>
              <a:buChar char="•"/>
            </a:pPr>
            <a:r>
              <a:rPr lang="en-US" sz="3143">
                <a:solidFill>
                  <a:srgbClr val="002060"/>
                </a:solidFill>
                <a:latin typeface="Arial"/>
                <a:ea typeface="Arial"/>
                <a:cs typeface="Arial"/>
                <a:sym typeface="Arial"/>
              </a:rPr>
              <a:t>Formal written authorization from the fire code official or local responding fire department validating the strategy’s viability within the jurisdiction.</a:t>
            </a:r>
            <a:endParaRPr sz="3143">
              <a:solidFill>
                <a:srgbClr val="002060"/>
              </a:solidFill>
              <a:latin typeface="Arial"/>
              <a:ea typeface="Arial"/>
              <a:cs typeface="Arial"/>
              <a:sym typeface="Arial"/>
            </a:endParaRPr>
          </a:p>
          <a:p>
            <a:pPr marL="457200" lvl="0" indent="0" algn="l" rtl="0">
              <a:lnSpc>
                <a:spcPct val="150000"/>
              </a:lnSpc>
              <a:spcBef>
                <a:spcPts val="0"/>
              </a:spcBef>
              <a:spcAft>
                <a:spcPts val="0"/>
              </a:spcAft>
              <a:buNone/>
            </a:pPr>
            <a:endParaRPr sz="3143">
              <a:solidFill>
                <a:srgbClr val="002060"/>
              </a:solidFill>
              <a:latin typeface="Arial"/>
              <a:ea typeface="Arial"/>
              <a:cs typeface="Arial"/>
              <a:sym typeface="Arial"/>
            </a:endParaRPr>
          </a:p>
          <a:p>
            <a:pPr marL="457200" lvl="0" indent="-371838" algn="l" rtl="0">
              <a:lnSpc>
                <a:spcPct val="150000"/>
              </a:lnSpc>
              <a:spcBef>
                <a:spcPts val="0"/>
              </a:spcBef>
              <a:spcAft>
                <a:spcPts val="0"/>
              </a:spcAft>
              <a:buClr>
                <a:schemeClr val="accent2"/>
              </a:buClr>
              <a:buSzPct val="100000"/>
              <a:buChar char="•"/>
            </a:pPr>
            <a:r>
              <a:rPr lang="en-US" sz="3143">
                <a:solidFill>
                  <a:srgbClr val="002060"/>
                </a:solidFill>
                <a:latin typeface="Arial"/>
                <a:ea typeface="Arial"/>
                <a:cs typeface="Arial"/>
                <a:sym typeface="Arial"/>
              </a:rPr>
              <a:t>Local fire department’s likely approval considerations:</a:t>
            </a:r>
            <a:endParaRPr sz="3143">
              <a:solidFill>
                <a:srgbClr val="002060"/>
              </a:solidFill>
              <a:latin typeface="Arial"/>
              <a:ea typeface="Arial"/>
              <a:cs typeface="Arial"/>
              <a:sym typeface="Arial"/>
            </a:endParaRPr>
          </a:p>
          <a:p>
            <a:pPr marL="914400" lvl="1" indent="-383268" algn="l" rtl="0">
              <a:lnSpc>
                <a:spcPct val="150000"/>
              </a:lnSpc>
              <a:spcBef>
                <a:spcPts val="0"/>
              </a:spcBef>
              <a:spcAft>
                <a:spcPts val="0"/>
              </a:spcAft>
              <a:buClr>
                <a:schemeClr val="accent2"/>
              </a:buClr>
              <a:buSzPct val="100000"/>
              <a:buChar char="•"/>
            </a:pPr>
            <a:r>
              <a:rPr lang="en-US" sz="3143">
                <a:solidFill>
                  <a:srgbClr val="002060"/>
                </a:solidFill>
                <a:latin typeface="Arial"/>
                <a:ea typeface="Arial"/>
                <a:cs typeface="Arial"/>
                <a:sym typeface="Arial"/>
              </a:rPr>
              <a:t>Their response sufficiency</a:t>
            </a:r>
            <a:endParaRPr sz="3143">
              <a:solidFill>
                <a:srgbClr val="002060"/>
              </a:solidFill>
              <a:latin typeface="Arial"/>
              <a:ea typeface="Arial"/>
              <a:cs typeface="Arial"/>
              <a:sym typeface="Arial"/>
            </a:endParaRPr>
          </a:p>
          <a:p>
            <a:pPr marL="1371600" lvl="2" indent="-383268" algn="l" rtl="0">
              <a:lnSpc>
                <a:spcPct val="150000"/>
              </a:lnSpc>
              <a:spcBef>
                <a:spcPts val="0"/>
              </a:spcBef>
              <a:spcAft>
                <a:spcPts val="0"/>
              </a:spcAft>
              <a:buClr>
                <a:schemeClr val="accent2"/>
              </a:buClr>
              <a:buSzPct val="100000"/>
              <a:buChar char="•"/>
            </a:pPr>
            <a:r>
              <a:rPr lang="en-US" sz="3143">
                <a:solidFill>
                  <a:srgbClr val="002060"/>
                </a:solidFill>
                <a:latin typeface="Arial"/>
                <a:ea typeface="Arial"/>
                <a:cs typeface="Arial"/>
                <a:sym typeface="Arial"/>
              </a:rPr>
              <a:t>Their staffing availability</a:t>
            </a:r>
            <a:endParaRPr sz="3143">
              <a:solidFill>
                <a:srgbClr val="002060"/>
              </a:solidFill>
              <a:latin typeface="Arial"/>
              <a:ea typeface="Arial"/>
              <a:cs typeface="Arial"/>
              <a:sym typeface="Arial"/>
            </a:endParaRPr>
          </a:p>
          <a:p>
            <a:pPr marL="1371600" lvl="2" indent="-383268" algn="l" rtl="0">
              <a:lnSpc>
                <a:spcPct val="150000"/>
              </a:lnSpc>
              <a:spcBef>
                <a:spcPts val="0"/>
              </a:spcBef>
              <a:spcAft>
                <a:spcPts val="0"/>
              </a:spcAft>
              <a:buClr>
                <a:schemeClr val="accent2"/>
              </a:buClr>
              <a:buSzPct val="100000"/>
              <a:buChar char="•"/>
            </a:pPr>
            <a:r>
              <a:rPr lang="en-US" sz="3143">
                <a:solidFill>
                  <a:srgbClr val="002060"/>
                </a:solidFill>
                <a:latin typeface="Arial"/>
                <a:ea typeface="Arial"/>
                <a:cs typeface="Arial"/>
                <a:sym typeface="Arial"/>
              </a:rPr>
              <a:t>Their equipment availability</a:t>
            </a:r>
            <a:endParaRPr sz="3143">
              <a:solidFill>
                <a:srgbClr val="002060"/>
              </a:solidFill>
              <a:latin typeface="Arial"/>
              <a:ea typeface="Arial"/>
              <a:cs typeface="Arial"/>
              <a:sym typeface="Arial"/>
            </a:endParaRPr>
          </a:p>
          <a:p>
            <a:pPr marL="914400" lvl="1" indent="-383268" algn="l" rtl="0">
              <a:lnSpc>
                <a:spcPct val="150000"/>
              </a:lnSpc>
              <a:spcBef>
                <a:spcPts val="0"/>
              </a:spcBef>
              <a:spcAft>
                <a:spcPts val="0"/>
              </a:spcAft>
              <a:buClr>
                <a:schemeClr val="accent2"/>
              </a:buClr>
              <a:buSzPct val="100000"/>
              <a:buChar char="•"/>
            </a:pPr>
            <a:r>
              <a:rPr lang="en-US" sz="3143">
                <a:solidFill>
                  <a:srgbClr val="002060"/>
                </a:solidFill>
                <a:latin typeface="Arial"/>
                <a:ea typeface="Arial"/>
                <a:cs typeface="Arial"/>
                <a:sym typeface="Arial"/>
              </a:rPr>
              <a:t>Your staffing, resident census &amp; conditions, building, policies </a:t>
            </a:r>
            <a:endParaRPr/>
          </a:p>
        </p:txBody>
      </p:sp>
      <p:sp>
        <p:nvSpPr>
          <p:cNvPr id="279" name="Google Shape;279;p9"/>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rgbClr val="9E9E9E"/>
                </a:solidFill>
                <a:latin typeface="Calibri"/>
                <a:ea typeface="Calibri"/>
                <a:cs typeface="Calibri"/>
                <a:sym typeface="Calibri"/>
              </a:rPr>
              <a:t>18</a:t>
            </a:fld>
            <a:endParaRPr sz="1200">
              <a:solidFill>
                <a:srgbClr val="9E9E9E"/>
              </a:solidFill>
              <a:latin typeface="Calibri"/>
              <a:ea typeface="Calibri"/>
              <a:cs typeface="Calibri"/>
              <a:sym typeface="Calibri"/>
            </a:endParaRPr>
          </a:p>
        </p:txBody>
      </p:sp>
      <p:pic>
        <p:nvPicPr>
          <p:cNvPr id="280" name="Google Shape;280;p9"/>
          <p:cNvPicPr preferRelativeResize="0"/>
          <p:nvPr/>
        </p:nvPicPr>
        <p:blipFill rotWithShape="1">
          <a:blip r:embed="rId3">
            <a:alphaModFix/>
          </a:blip>
          <a:srcRect/>
          <a:stretch/>
        </p:blipFill>
        <p:spPr>
          <a:xfrm>
            <a:off x="11028433" y="56539"/>
            <a:ext cx="1051132" cy="1366473"/>
          </a:xfrm>
          <a:prstGeom prst="rect">
            <a:avLst/>
          </a:prstGeom>
          <a:noFill/>
          <a:ln>
            <a:noFill/>
          </a:ln>
        </p:spPr>
      </p:pic>
      <p:pic>
        <p:nvPicPr>
          <p:cNvPr id="281" name="Google Shape;281;p9"/>
          <p:cNvPicPr preferRelativeResize="0"/>
          <p:nvPr/>
        </p:nvPicPr>
        <p:blipFill>
          <a:blip r:embed="rId4">
            <a:alphaModFix/>
          </a:blip>
          <a:stretch>
            <a:fillRect/>
          </a:stretch>
        </p:blipFill>
        <p:spPr>
          <a:xfrm>
            <a:off x="9599500" y="4283662"/>
            <a:ext cx="2418250" cy="147631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g3f581e9bfa4_0_20"/>
          <p:cNvSpPr txBox="1">
            <a:spLocks noGrp="1"/>
          </p:cNvSpPr>
          <p:nvPr>
            <p:ph type="title"/>
          </p:nvPr>
        </p:nvSpPr>
        <p:spPr>
          <a:xfrm>
            <a:off x="518678" y="209028"/>
            <a:ext cx="8333100" cy="1148100"/>
          </a:xfrm>
          <a:prstGeom prst="rect">
            <a:avLst/>
          </a:prstGeom>
          <a:noFill/>
          <a:ln>
            <a:noFill/>
          </a:ln>
        </p:spPr>
        <p:txBody>
          <a:bodyPr spcFirstLastPara="1" wrap="square" lIns="91425" tIns="45700" rIns="91425" bIns="0" anchor="b" anchorCtr="0">
            <a:normAutofit/>
          </a:bodyPr>
          <a:lstStyle/>
          <a:p>
            <a:pPr marL="0" lvl="0" indent="0" algn="ctr" rtl="0">
              <a:lnSpc>
                <a:spcPct val="90000"/>
              </a:lnSpc>
              <a:spcBef>
                <a:spcPts val="0"/>
              </a:spcBef>
              <a:spcAft>
                <a:spcPts val="0"/>
              </a:spcAft>
              <a:buClr>
                <a:schemeClr val="accent1"/>
              </a:buClr>
              <a:buSzPts val="4400"/>
              <a:buFont typeface="Calibri"/>
              <a:buNone/>
            </a:pPr>
            <a:r>
              <a:rPr lang="en-US">
                <a:solidFill>
                  <a:srgbClr val="002060"/>
                </a:solidFill>
                <a:latin typeface="Arial"/>
                <a:ea typeface="Arial"/>
                <a:cs typeface="Arial"/>
                <a:sym typeface="Arial"/>
              </a:rPr>
              <a:t>Request DIP Review</a:t>
            </a:r>
            <a:endParaRPr>
              <a:solidFill>
                <a:srgbClr val="002060"/>
              </a:solidFill>
              <a:latin typeface="Arial"/>
              <a:ea typeface="Arial"/>
              <a:cs typeface="Arial"/>
              <a:sym typeface="Arial"/>
            </a:endParaRPr>
          </a:p>
        </p:txBody>
      </p:sp>
      <p:sp>
        <p:nvSpPr>
          <p:cNvPr id="287" name="Google Shape;287;g3f581e9bfa4_0_20"/>
          <p:cNvSpPr txBox="1">
            <a:spLocks noGrp="1"/>
          </p:cNvSpPr>
          <p:nvPr>
            <p:ph type="body" idx="4"/>
          </p:nvPr>
        </p:nvSpPr>
        <p:spPr>
          <a:xfrm>
            <a:off x="305050" y="1606175"/>
            <a:ext cx="8333100" cy="4835700"/>
          </a:xfrm>
          <a:prstGeom prst="rect">
            <a:avLst/>
          </a:prstGeom>
          <a:noFill/>
          <a:ln>
            <a:noFill/>
          </a:ln>
        </p:spPr>
        <p:txBody>
          <a:bodyPr spcFirstLastPara="1" wrap="square" lIns="91425" tIns="45700" rIns="91425" bIns="45700" anchor="t" anchorCtr="0">
            <a:normAutofit/>
          </a:bodyPr>
          <a:lstStyle/>
          <a:p>
            <a:pPr marL="457200" lvl="0" indent="-407670" algn="l" rtl="0">
              <a:lnSpc>
                <a:spcPct val="115000"/>
              </a:lnSpc>
              <a:spcBef>
                <a:spcPts val="0"/>
              </a:spcBef>
              <a:spcAft>
                <a:spcPts val="0"/>
              </a:spcAft>
              <a:buClr>
                <a:schemeClr val="accent2"/>
              </a:buClr>
              <a:buSzPts val="3000"/>
              <a:buChar char="•"/>
            </a:pPr>
            <a:r>
              <a:rPr lang="en-US" sz="3000">
                <a:solidFill>
                  <a:srgbClr val="002060"/>
                </a:solidFill>
                <a:latin typeface="Arial"/>
                <a:ea typeface="Arial"/>
                <a:cs typeface="Arial"/>
                <a:sym typeface="Arial"/>
              </a:rPr>
              <a:t>Professional Analysis</a:t>
            </a:r>
            <a:endParaRPr sz="3000">
              <a:solidFill>
                <a:srgbClr val="002060"/>
              </a:solidFill>
              <a:latin typeface="Arial"/>
              <a:ea typeface="Arial"/>
              <a:cs typeface="Arial"/>
              <a:sym typeface="Arial"/>
            </a:endParaRPr>
          </a:p>
          <a:p>
            <a:pPr marL="457200" lvl="0" indent="-407670" algn="l" rtl="0">
              <a:lnSpc>
                <a:spcPct val="115000"/>
              </a:lnSpc>
              <a:spcBef>
                <a:spcPts val="0"/>
              </a:spcBef>
              <a:spcAft>
                <a:spcPts val="0"/>
              </a:spcAft>
              <a:buClr>
                <a:schemeClr val="accent2"/>
              </a:buClr>
              <a:buSzPts val="3000"/>
              <a:buChar char="•"/>
            </a:pPr>
            <a:r>
              <a:rPr lang="en-US" sz="3000">
                <a:solidFill>
                  <a:srgbClr val="002060"/>
                </a:solidFill>
                <a:latin typeface="Arial"/>
                <a:ea typeface="Arial"/>
                <a:cs typeface="Arial"/>
                <a:sym typeface="Arial"/>
              </a:rPr>
              <a:t>Permit Application </a:t>
            </a:r>
            <a:endParaRPr sz="3000">
              <a:solidFill>
                <a:srgbClr val="002060"/>
              </a:solidFill>
              <a:latin typeface="Arial"/>
              <a:ea typeface="Arial"/>
              <a:cs typeface="Arial"/>
              <a:sym typeface="Arial"/>
            </a:endParaRPr>
          </a:p>
          <a:p>
            <a:pPr marL="914400" lvl="1" indent="-419100" algn="l" rtl="0">
              <a:lnSpc>
                <a:spcPct val="115000"/>
              </a:lnSpc>
              <a:spcBef>
                <a:spcPts val="0"/>
              </a:spcBef>
              <a:spcAft>
                <a:spcPts val="0"/>
              </a:spcAft>
              <a:buClr>
                <a:schemeClr val="accent2"/>
              </a:buClr>
              <a:buSzPts val="3000"/>
              <a:buFont typeface="Arial"/>
              <a:buChar char="•"/>
            </a:pPr>
            <a:r>
              <a:rPr lang="en-US" sz="3000">
                <a:solidFill>
                  <a:srgbClr val="002060"/>
                </a:solidFill>
                <a:latin typeface="Arial"/>
                <a:ea typeface="Arial"/>
                <a:cs typeface="Arial"/>
                <a:sym typeface="Arial"/>
              </a:rPr>
              <a:t>Jurisdictional consensus agreement</a:t>
            </a:r>
            <a:endParaRPr sz="3000">
              <a:solidFill>
                <a:srgbClr val="002060"/>
              </a:solidFill>
              <a:latin typeface="Arial"/>
              <a:ea typeface="Arial"/>
              <a:cs typeface="Arial"/>
              <a:sym typeface="Arial"/>
            </a:endParaRPr>
          </a:p>
          <a:p>
            <a:pPr marL="914400" lvl="1" indent="-419100" algn="l" rtl="0">
              <a:lnSpc>
                <a:spcPct val="115000"/>
              </a:lnSpc>
              <a:spcBef>
                <a:spcPts val="0"/>
              </a:spcBef>
              <a:spcAft>
                <a:spcPts val="0"/>
              </a:spcAft>
              <a:buClr>
                <a:schemeClr val="accent2"/>
              </a:buClr>
              <a:buSzPts val="3000"/>
              <a:buFont typeface="Arial"/>
              <a:buChar char="•"/>
            </a:pPr>
            <a:r>
              <a:rPr lang="en-US" sz="3000">
                <a:solidFill>
                  <a:srgbClr val="002060"/>
                </a:solidFill>
                <a:latin typeface="Arial"/>
                <a:ea typeface="Arial"/>
                <a:cs typeface="Arial"/>
                <a:sym typeface="Arial"/>
              </a:rPr>
              <a:t>Building and system plans </a:t>
            </a:r>
            <a:endParaRPr sz="3000">
              <a:solidFill>
                <a:srgbClr val="002060"/>
              </a:solidFill>
              <a:latin typeface="Arial"/>
              <a:ea typeface="Arial"/>
              <a:cs typeface="Arial"/>
              <a:sym typeface="Arial"/>
            </a:endParaRPr>
          </a:p>
          <a:p>
            <a:pPr marL="914400" lvl="1" indent="-419100" algn="l" rtl="0">
              <a:lnSpc>
                <a:spcPct val="115000"/>
              </a:lnSpc>
              <a:spcBef>
                <a:spcPts val="0"/>
              </a:spcBef>
              <a:spcAft>
                <a:spcPts val="0"/>
              </a:spcAft>
              <a:buClr>
                <a:schemeClr val="accent2"/>
              </a:buClr>
              <a:buSzPts val="3000"/>
              <a:buFont typeface="Arial"/>
              <a:buChar char="•"/>
            </a:pPr>
            <a:r>
              <a:rPr lang="en-US" sz="3000">
                <a:solidFill>
                  <a:srgbClr val="002060"/>
                </a:solidFill>
                <a:latin typeface="Arial"/>
                <a:ea typeface="Arial"/>
                <a:cs typeface="Arial"/>
                <a:sym typeface="Arial"/>
              </a:rPr>
              <a:t>Emergency plans </a:t>
            </a:r>
            <a:endParaRPr sz="3000">
              <a:solidFill>
                <a:srgbClr val="002060"/>
              </a:solidFill>
              <a:latin typeface="Arial"/>
              <a:ea typeface="Arial"/>
              <a:cs typeface="Arial"/>
              <a:sym typeface="Arial"/>
            </a:endParaRPr>
          </a:p>
          <a:p>
            <a:pPr marL="457200" lvl="0" indent="-407670" algn="l" rtl="0">
              <a:lnSpc>
                <a:spcPct val="115000"/>
              </a:lnSpc>
              <a:spcBef>
                <a:spcPts val="0"/>
              </a:spcBef>
              <a:spcAft>
                <a:spcPts val="0"/>
              </a:spcAft>
              <a:buClr>
                <a:schemeClr val="accent2"/>
              </a:buClr>
              <a:buSzPts val="3000"/>
              <a:buChar char="•"/>
            </a:pPr>
            <a:r>
              <a:rPr lang="en-US" sz="3000">
                <a:solidFill>
                  <a:srgbClr val="002060"/>
                </a:solidFill>
                <a:latin typeface="Arial"/>
                <a:ea typeface="Arial"/>
                <a:cs typeface="Arial"/>
                <a:sym typeface="Arial"/>
              </a:rPr>
              <a:t>Review &amp; Issuance</a:t>
            </a:r>
            <a:endParaRPr sz="3000">
              <a:solidFill>
                <a:srgbClr val="002060"/>
              </a:solidFill>
              <a:latin typeface="Arial"/>
              <a:ea typeface="Arial"/>
              <a:cs typeface="Arial"/>
              <a:sym typeface="Arial"/>
            </a:endParaRPr>
          </a:p>
          <a:p>
            <a:pPr marL="457200" lvl="0" indent="-407670" algn="l" rtl="0">
              <a:lnSpc>
                <a:spcPct val="115000"/>
              </a:lnSpc>
              <a:spcBef>
                <a:spcPts val="0"/>
              </a:spcBef>
              <a:spcAft>
                <a:spcPts val="0"/>
              </a:spcAft>
              <a:buClr>
                <a:schemeClr val="accent2"/>
              </a:buClr>
              <a:buSzPts val="3000"/>
              <a:buChar char="•"/>
            </a:pPr>
            <a:r>
              <a:rPr lang="en-US" sz="3000">
                <a:solidFill>
                  <a:srgbClr val="002060"/>
                </a:solidFill>
                <a:latin typeface="Arial"/>
                <a:ea typeface="Arial"/>
                <a:cs typeface="Arial"/>
                <a:sym typeface="Arial"/>
              </a:rPr>
              <a:t>Site Verification</a:t>
            </a:r>
            <a:endParaRPr sz="3000">
              <a:solidFill>
                <a:srgbClr val="002060"/>
              </a:solidFill>
              <a:latin typeface="Arial"/>
              <a:ea typeface="Arial"/>
              <a:cs typeface="Arial"/>
              <a:sym typeface="Arial"/>
            </a:endParaRPr>
          </a:p>
          <a:p>
            <a:pPr marL="457200" lvl="0" indent="-407670" algn="l" rtl="0">
              <a:lnSpc>
                <a:spcPct val="115000"/>
              </a:lnSpc>
              <a:spcBef>
                <a:spcPts val="0"/>
              </a:spcBef>
              <a:spcAft>
                <a:spcPts val="0"/>
              </a:spcAft>
              <a:buClr>
                <a:schemeClr val="accent2"/>
              </a:buClr>
              <a:buSzPts val="3000"/>
              <a:buFont typeface="Arial"/>
              <a:buChar char="•"/>
            </a:pPr>
            <a:r>
              <a:rPr lang="en-US" sz="3000">
                <a:solidFill>
                  <a:srgbClr val="002060"/>
                </a:solidFill>
                <a:latin typeface="Arial"/>
                <a:ea typeface="Arial"/>
                <a:cs typeface="Arial"/>
                <a:sym typeface="Arial"/>
              </a:rPr>
              <a:t>Ongoing Maintenance</a:t>
            </a:r>
            <a:endParaRPr sz="3000">
              <a:solidFill>
                <a:srgbClr val="002060"/>
              </a:solidFill>
              <a:latin typeface="Arial"/>
              <a:ea typeface="Arial"/>
              <a:cs typeface="Arial"/>
              <a:sym typeface="Arial"/>
            </a:endParaRPr>
          </a:p>
          <a:p>
            <a:pPr marL="0" lvl="0" indent="0" algn="l" rtl="0">
              <a:lnSpc>
                <a:spcPct val="150000"/>
              </a:lnSpc>
              <a:spcBef>
                <a:spcPts val="0"/>
              </a:spcBef>
              <a:spcAft>
                <a:spcPts val="0"/>
              </a:spcAft>
              <a:buSzPts val="2400"/>
              <a:buNone/>
            </a:pPr>
            <a:endParaRPr/>
          </a:p>
        </p:txBody>
      </p:sp>
      <p:sp>
        <p:nvSpPr>
          <p:cNvPr id="288" name="Google Shape;288;g3f581e9bfa4_0_20"/>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rgbClr val="9E9E9E"/>
                </a:solidFill>
                <a:latin typeface="Calibri"/>
                <a:ea typeface="Calibri"/>
                <a:cs typeface="Calibri"/>
                <a:sym typeface="Calibri"/>
              </a:rPr>
              <a:t>19</a:t>
            </a:fld>
            <a:endParaRPr sz="1200">
              <a:solidFill>
                <a:srgbClr val="9E9E9E"/>
              </a:solidFill>
              <a:latin typeface="Calibri"/>
              <a:ea typeface="Calibri"/>
              <a:cs typeface="Calibri"/>
              <a:sym typeface="Calibri"/>
            </a:endParaRPr>
          </a:p>
        </p:txBody>
      </p:sp>
      <p:pic>
        <p:nvPicPr>
          <p:cNvPr id="289" name="Google Shape;289;g3f581e9bfa4_0_20"/>
          <p:cNvPicPr preferRelativeResize="0"/>
          <p:nvPr/>
        </p:nvPicPr>
        <p:blipFill rotWithShape="1">
          <a:blip r:embed="rId3">
            <a:alphaModFix/>
          </a:blip>
          <a:srcRect/>
          <a:stretch/>
        </p:blipFill>
        <p:spPr>
          <a:xfrm>
            <a:off x="11028433" y="56539"/>
            <a:ext cx="1051132" cy="1366473"/>
          </a:xfrm>
          <a:prstGeom prst="rect">
            <a:avLst/>
          </a:prstGeom>
          <a:noFill/>
          <a:ln>
            <a:noFill/>
          </a:ln>
        </p:spPr>
      </p:pic>
      <p:pic>
        <p:nvPicPr>
          <p:cNvPr id="290" name="Google Shape;290;g3f581e9bfa4_0_20"/>
          <p:cNvPicPr preferRelativeResize="0"/>
          <p:nvPr/>
        </p:nvPicPr>
        <p:blipFill>
          <a:blip r:embed="rId4">
            <a:alphaModFix/>
          </a:blip>
          <a:stretch>
            <a:fillRect/>
          </a:stretch>
        </p:blipFill>
        <p:spPr>
          <a:xfrm>
            <a:off x="8326400" y="4653850"/>
            <a:ext cx="3613025" cy="16224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g3f957d2b6de_0_0"/>
          <p:cNvSpPr txBox="1">
            <a:spLocks noGrp="1"/>
          </p:cNvSpPr>
          <p:nvPr>
            <p:ph type="title"/>
          </p:nvPr>
        </p:nvSpPr>
        <p:spPr>
          <a:xfrm>
            <a:off x="518678" y="209028"/>
            <a:ext cx="8333100" cy="1148100"/>
          </a:xfrm>
          <a:prstGeom prst="rect">
            <a:avLst/>
          </a:prstGeom>
          <a:noFill/>
          <a:ln>
            <a:noFill/>
          </a:ln>
        </p:spPr>
        <p:txBody>
          <a:bodyPr spcFirstLastPara="1" wrap="square" lIns="91425" tIns="45700" rIns="91425" bIns="0" anchor="b" anchorCtr="0">
            <a:normAutofit/>
          </a:bodyPr>
          <a:lstStyle/>
          <a:p>
            <a:pPr marL="0" lvl="0" indent="0" algn="ctr" rtl="0">
              <a:lnSpc>
                <a:spcPct val="90000"/>
              </a:lnSpc>
              <a:spcBef>
                <a:spcPts val="0"/>
              </a:spcBef>
              <a:spcAft>
                <a:spcPts val="0"/>
              </a:spcAft>
              <a:buClr>
                <a:schemeClr val="accent1"/>
              </a:buClr>
              <a:buSzPts val="4400"/>
              <a:buFont typeface="Calibri"/>
              <a:buNone/>
            </a:pPr>
            <a:r>
              <a:rPr lang="en-US">
                <a:solidFill>
                  <a:srgbClr val="002060"/>
                </a:solidFill>
                <a:latin typeface="Arial"/>
                <a:ea typeface="Arial"/>
                <a:cs typeface="Arial"/>
                <a:sym typeface="Arial"/>
              </a:rPr>
              <a:t>Defend in Place White Paper</a:t>
            </a:r>
            <a:endParaRPr>
              <a:solidFill>
                <a:srgbClr val="002060"/>
              </a:solidFill>
              <a:latin typeface="Arial"/>
              <a:ea typeface="Arial"/>
              <a:cs typeface="Arial"/>
              <a:sym typeface="Arial"/>
            </a:endParaRPr>
          </a:p>
        </p:txBody>
      </p:sp>
      <p:sp>
        <p:nvSpPr>
          <p:cNvPr id="296" name="Google Shape;296;g3f957d2b6de_0_0"/>
          <p:cNvSpPr txBox="1">
            <a:spLocks noGrp="1"/>
          </p:cNvSpPr>
          <p:nvPr>
            <p:ph type="body" idx="4"/>
          </p:nvPr>
        </p:nvSpPr>
        <p:spPr>
          <a:xfrm>
            <a:off x="277625" y="1552925"/>
            <a:ext cx="9345900" cy="48891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SzPts val="2400"/>
              <a:buNone/>
            </a:pPr>
            <a:r>
              <a:rPr lang="en-US" u="sng">
                <a:solidFill>
                  <a:schemeClr val="hlink"/>
                </a:solidFill>
                <a:hlinkClick r:id="rId3"/>
              </a:rPr>
              <a:t>https://dfpc.colorado.gov/sections/fire-life-safety/fire-prevention-branch</a:t>
            </a:r>
            <a:endParaRPr/>
          </a:p>
          <a:p>
            <a:pPr marL="0" lvl="0" indent="0" algn="l" rtl="0">
              <a:lnSpc>
                <a:spcPct val="150000"/>
              </a:lnSpc>
              <a:spcBef>
                <a:spcPts val="0"/>
              </a:spcBef>
              <a:spcAft>
                <a:spcPts val="0"/>
              </a:spcAft>
              <a:buSzPts val="2400"/>
              <a:buNone/>
            </a:pPr>
            <a:endParaRPr/>
          </a:p>
          <a:p>
            <a:pPr marL="0" lvl="0" indent="0" algn="l" rtl="0">
              <a:lnSpc>
                <a:spcPct val="150000"/>
              </a:lnSpc>
              <a:spcBef>
                <a:spcPts val="0"/>
              </a:spcBef>
              <a:spcAft>
                <a:spcPts val="0"/>
              </a:spcAft>
              <a:buSzPts val="2400"/>
              <a:buNone/>
            </a:pPr>
            <a:endParaRPr/>
          </a:p>
        </p:txBody>
      </p:sp>
      <p:sp>
        <p:nvSpPr>
          <p:cNvPr id="297" name="Google Shape;297;g3f957d2b6de_0_0"/>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rgbClr val="9E9E9E"/>
                </a:solidFill>
                <a:latin typeface="Calibri"/>
                <a:ea typeface="Calibri"/>
                <a:cs typeface="Calibri"/>
                <a:sym typeface="Calibri"/>
              </a:rPr>
              <a:t>20</a:t>
            </a:fld>
            <a:endParaRPr sz="1200">
              <a:solidFill>
                <a:srgbClr val="9E9E9E"/>
              </a:solidFill>
              <a:latin typeface="Calibri"/>
              <a:ea typeface="Calibri"/>
              <a:cs typeface="Calibri"/>
              <a:sym typeface="Calibri"/>
            </a:endParaRPr>
          </a:p>
        </p:txBody>
      </p:sp>
      <p:pic>
        <p:nvPicPr>
          <p:cNvPr id="298" name="Google Shape;298;g3f957d2b6de_0_0"/>
          <p:cNvPicPr preferRelativeResize="0"/>
          <p:nvPr/>
        </p:nvPicPr>
        <p:blipFill rotWithShape="1">
          <a:blip r:embed="rId4">
            <a:alphaModFix/>
          </a:blip>
          <a:srcRect/>
          <a:stretch/>
        </p:blipFill>
        <p:spPr>
          <a:xfrm>
            <a:off x="11028433" y="56539"/>
            <a:ext cx="1051132" cy="1366473"/>
          </a:xfrm>
          <a:prstGeom prst="rect">
            <a:avLst/>
          </a:prstGeom>
          <a:noFill/>
          <a:ln>
            <a:noFill/>
          </a:ln>
        </p:spPr>
      </p:pic>
      <p:pic>
        <p:nvPicPr>
          <p:cNvPr id="299" name="Google Shape;299;g3f957d2b6de_0_0"/>
          <p:cNvPicPr preferRelativeResize="0"/>
          <p:nvPr/>
        </p:nvPicPr>
        <p:blipFill>
          <a:blip r:embed="rId5">
            <a:alphaModFix/>
          </a:blip>
          <a:stretch>
            <a:fillRect/>
          </a:stretch>
        </p:blipFill>
        <p:spPr>
          <a:xfrm>
            <a:off x="1155550" y="2214150"/>
            <a:ext cx="7469524" cy="4093475"/>
          </a:xfrm>
          <a:prstGeom prst="rect">
            <a:avLst/>
          </a:prstGeom>
          <a:noFill/>
          <a:ln>
            <a:noFill/>
          </a:ln>
        </p:spPr>
      </p:pic>
      <p:pic>
        <p:nvPicPr>
          <p:cNvPr id="300" name="Google Shape;300;g3f957d2b6de_0_0"/>
          <p:cNvPicPr preferRelativeResize="0"/>
          <p:nvPr/>
        </p:nvPicPr>
        <p:blipFill>
          <a:blip r:embed="rId6">
            <a:alphaModFix/>
          </a:blip>
          <a:stretch>
            <a:fillRect/>
          </a:stretch>
        </p:blipFill>
        <p:spPr>
          <a:xfrm>
            <a:off x="9287825" y="3429012"/>
            <a:ext cx="2263675" cy="225479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10"/>
          <p:cNvSpPr txBox="1">
            <a:spLocks noGrp="1"/>
          </p:cNvSpPr>
          <p:nvPr>
            <p:ph type="title"/>
          </p:nvPr>
        </p:nvSpPr>
        <p:spPr>
          <a:xfrm>
            <a:off x="359229" y="558802"/>
            <a:ext cx="8333222" cy="939798"/>
          </a:xfrm>
          <a:prstGeom prst="rect">
            <a:avLst/>
          </a:prstGeom>
          <a:solidFill>
            <a:schemeClr val="lt1">
              <a:alpha val="89412"/>
            </a:schemeClr>
          </a:solidFill>
          <a:ln>
            <a:noFill/>
          </a:ln>
        </p:spPr>
        <p:txBody>
          <a:bodyPr spcFirstLastPara="1" wrap="square" lIns="288000" tIns="45700" rIns="91425" bIns="0" anchor="ctr" anchorCtr="0">
            <a:noAutofit/>
          </a:bodyPr>
          <a:lstStyle/>
          <a:p>
            <a:pPr marL="0" lvl="0" indent="0" algn="ctr" rtl="0">
              <a:lnSpc>
                <a:spcPct val="90000"/>
              </a:lnSpc>
              <a:spcBef>
                <a:spcPts val="0"/>
              </a:spcBef>
              <a:spcAft>
                <a:spcPts val="0"/>
              </a:spcAft>
              <a:buClr>
                <a:schemeClr val="dk1"/>
              </a:buClr>
              <a:buSzPts val="6600"/>
              <a:buFont typeface="Calibri"/>
              <a:buNone/>
            </a:pPr>
            <a:r>
              <a:rPr lang="en-US" sz="6600">
                <a:solidFill>
                  <a:schemeClr val="dk1"/>
                </a:solidFill>
                <a:latin typeface="Arial"/>
                <a:ea typeface="Arial"/>
                <a:cs typeface="Arial"/>
                <a:sym typeface="Arial"/>
              </a:rPr>
              <a:t>Questions?</a:t>
            </a:r>
            <a:endParaRPr sz="6600" b="0">
              <a:solidFill>
                <a:schemeClr val="dk1"/>
              </a:solidFill>
              <a:latin typeface="Arial"/>
              <a:ea typeface="Arial"/>
              <a:cs typeface="Arial"/>
              <a:sym typeface="Arial"/>
            </a:endParaRPr>
          </a:p>
        </p:txBody>
      </p:sp>
      <p:pic>
        <p:nvPicPr>
          <p:cNvPr id="306" name="Google Shape;306;p10"/>
          <p:cNvPicPr preferRelativeResize="0"/>
          <p:nvPr/>
        </p:nvPicPr>
        <p:blipFill rotWithShape="1">
          <a:blip r:embed="rId3">
            <a:alphaModFix/>
          </a:blip>
          <a:srcRect/>
          <a:stretch/>
        </p:blipFill>
        <p:spPr>
          <a:xfrm>
            <a:off x="6096000" y="3516251"/>
            <a:ext cx="5124450" cy="17430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pic>
        <p:nvPicPr>
          <p:cNvPr id="311" name="Google Shape;311;p11" title="Building image"/>
          <p:cNvPicPr preferRelativeResize="0">
            <a:picLocks noGrp="1"/>
          </p:cNvPicPr>
          <p:nvPr>
            <p:ph type="pic" idx="2"/>
          </p:nvPr>
        </p:nvPicPr>
        <p:blipFill rotWithShape="1">
          <a:blip r:embed="rId3">
            <a:alphaModFix/>
          </a:blip>
          <a:srcRect l="20784" r="20784"/>
          <a:stretch/>
        </p:blipFill>
        <p:spPr>
          <a:xfrm>
            <a:off x="497798" y="1354219"/>
            <a:ext cx="4428523" cy="5137089"/>
          </a:xfrm>
          <a:prstGeom prst="rect">
            <a:avLst/>
          </a:prstGeom>
          <a:noFill/>
          <a:ln>
            <a:noFill/>
          </a:ln>
        </p:spPr>
      </p:pic>
      <p:sp>
        <p:nvSpPr>
          <p:cNvPr id="312" name="Google Shape;312;p11"/>
          <p:cNvSpPr txBox="1">
            <a:spLocks noGrp="1"/>
          </p:cNvSpPr>
          <p:nvPr>
            <p:ph type="ctrTitle"/>
          </p:nvPr>
        </p:nvSpPr>
        <p:spPr>
          <a:xfrm>
            <a:off x="6252400" y="402930"/>
            <a:ext cx="4853700" cy="663600"/>
          </a:xfrm>
          <a:prstGeom prst="rect">
            <a:avLst/>
          </a:prstGeom>
          <a:noFill/>
          <a:ln>
            <a:noFill/>
          </a:ln>
        </p:spPr>
        <p:txBody>
          <a:bodyPr spcFirstLastPara="1" wrap="square" lIns="91425" tIns="45700" rIns="91425" bIns="0" anchor="b" anchorCtr="0">
            <a:normAutofit/>
          </a:bodyPr>
          <a:lstStyle/>
          <a:p>
            <a:pPr marL="0" lvl="0" indent="0" algn="l" rtl="0">
              <a:lnSpc>
                <a:spcPct val="90000"/>
              </a:lnSpc>
              <a:spcBef>
                <a:spcPts val="0"/>
              </a:spcBef>
              <a:spcAft>
                <a:spcPts val="0"/>
              </a:spcAft>
              <a:buClr>
                <a:schemeClr val="accent1"/>
              </a:buClr>
              <a:buSzPts val="4778"/>
              <a:buFont typeface="Calibri"/>
              <a:buNone/>
            </a:pPr>
            <a:r>
              <a:rPr lang="en-US"/>
              <a:t>Thank </a:t>
            </a:r>
            <a:r>
              <a:rPr lang="en-US" b="0"/>
              <a:t>You.</a:t>
            </a:r>
            <a:endParaRPr/>
          </a:p>
        </p:txBody>
      </p:sp>
      <p:sp>
        <p:nvSpPr>
          <p:cNvPr id="313" name="Google Shape;313;p11"/>
          <p:cNvSpPr txBox="1">
            <a:spLocks noGrp="1"/>
          </p:cNvSpPr>
          <p:nvPr>
            <p:ph type="body" idx="4294967295"/>
          </p:nvPr>
        </p:nvSpPr>
        <p:spPr>
          <a:xfrm>
            <a:off x="6865728" y="6238682"/>
            <a:ext cx="4022011" cy="2880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2E7A40"/>
              </a:buClr>
              <a:buSzPts val="1800"/>
              <a:buFont typeface="Arial"/>
              <a:buNone/>
            </a:pPr>
            <a:r>
              <a:rPr lang="en-US" sz="2400" b="0" i="0" u="none" strike="noStrike" cap="none">
                <a:solidFill>
                  <a:schemeClr val="accent6"/>
                </a:solidFill>
                <a:latin typeface="Calibri"/>
                <a:ea typeface="Calibri"/>
                <a:cs typeface="Calibri"/>
                <a:sym typeface="Calibri"/>
              </a:rPr>
              <a:t>https://dfpc.colorado.gov/FLS</a:t>
            </a:r>
            <a:endParaRPr sz="2400" b="0" i="0" u="none" strike="noStrike" cap="none">
              <a:solidFill>
                <a:schemeClr val="accent6"/>
              </a:solidFill>
              <a:latin typeface="Calibri"/>
              <a:ea typeface="Calibri"/>
              <a:cs typeface="Calibri"/>
              <a:sym typeface="Calibri"/>
            </a:endParaRPr>
          </a:p>
        </p:txBody>
      </p:sp>
      <p:pic>
        <p:nvPicPr>
          <p:cNvPr id="314" name="Google Shape;314;p11"/>
          <p:cNvPicPr preferRelativeResize="0"/>
          <p:nvPr/>
        </p:nvPicPr>
        <p:blipFill rotWithShape="1">
          <a:blip r:embed="rId4">
            <a:alphaModFix/>
          </a:blip>
          <a:srcRect/>
          <a:stretch/>
        </p:blipFill>
        <p:spPr>
          <a:xfrm>
            <a:off x="1539974" y="2224313"/>
            <a:ext cx="2446768" cy="3180799"/>
          </a:xfrm>
          <a:prstGeom prst="rect">
            <a:avLst/>
          </a:prstGeom>
          <a:noFill/>
          <a:ln>
            <a:noFill/>
          </a:ln>
        </p:spPr>
      </p:pic>
      <p:sp>
        <p:nvSpPr>
          <p:cNvPr id="315" name="Google Shape;315;p11"/>
          <p:cNvSpPr txBox="1">
            <a:spLocks noGrp="1"/>
          </p:cNvSpPr>
          <p:nvPr>
            <p:ph type="body" idx="4294967295"/>
          </p:nvPr>
        </p:nvSpPr>
        <p:spPr>
          <a:xfrm>
            <a:off x="6865729" y="2078353"/>
            <a:ext cx="3445800" cy="2880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400" b="1" i="0" u="none" strike="noStrike" cap="none">
                <a:solidFill>
                  <a:srgbClr val="000000"/>
                </a:solidFill>
                <a:latin typeface="Arial"/>
                <a:ea typeface="Arial"/>
                <a:cs typeface="Arial"/>
                <a:sym typeface="Arial"/>
              </a:rPr>
              <a:t>Craig Montoya</a:t>
            </a:r>
            <a:endParaRPr sz="1400" b="1" i="0" u="none" strike="noStrike" cap="none">
              <a:solidFill>
                <a:srgbClr val="000000"/>
              </a:solidFill>
              <a:latin typeface="Arial"/>
              <a:ea typeface="Arial"/>
              <a:cs typeface="Arial"/>
              <a:sym typeface="Arial"/>
            </a:endParaRPr>
          </a:p>
        </p:txBody>
      </p:sp>
      <p:sp>
        <p:nvSpPr>
          <p:cNvPr id="316" name="Google Shape;316;p11"/>
          <p:cNvSpPr txBox="1">
            <a:spLocks noGrp="1"/>
          </p:cNvSpPr>
          <p:nvPr>
            <p:ph type="body" idx="4294967295"/>
          </p:nvPr>
        </p:nvSpPr>
        <p:spPr>
          <a:xfrm>
            <a:off x="6865729" y="2440351"/>
            <a:ext cx="3445800" cy="2880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400" b="0" i="0" u="none" strike="noStrike" cap="none">
                <a:solidFill>
                  <a:srgbClr val="000000"/>
                </a:solidFill>
                <a:latin typeface="Arial"/>
                <a:ea typeface="Arial"/>
                <a:cs typeface="Arial"/>
                <a:sym typeface="Arial"/>
              </a:rPr>
              <a:t>720-512-7802</a:t>
            </a:r>
            <a:endParaRPr sz="1400" b="0" i="0" u="none" strike="noStrike" cap="none">
              <a:solidFill>
                <a:srgbClr val="000000"/>
              </a:solidFill>
              <a:latin typeface="Arial"/>
              <a:ea typeface="Arial"/>
              <a:cs typeface="Arial"/>
              <a:sym typeface="Arial"/>
            </a:endParaRPr>
          </a:p>
        </p:txBody>
      </p:sp>
      <p:sp>
        <p:nvSpPr>
          <p:cNvPr id="317" name="Google Shape;317;p11"/>
          <p:cNvSpPr txBox="1">
            <a:spLocks noGrp="1"/>
          </p:cNvSpPr>
          <p:nvPr>
            <p:ph type="body" idx="4294967295"/>
          </p:nvPr>
        </p:nvSpPr>
        <p:spPr>
          <a:xfrm>
            <a:off x="6865728" y="2803507"/>
            <a:ext cx="3445800" cy="2892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400" b="0" i="0" u="none" strike="noStrike" cap="none">
                <a:solidFill>
                  <a:srgbClr val="000000"/>
                </a:solidFill>
                <a:latin typeface="Arial"/>
                <a:ea typeface="Arial"/>
                <a:cs typeface="Arial"/>
                <a:sym typeface="Arial"/>
              </a:rPr>
              <a:t>craig.montoya@state.co.us</a:t>
            </a:r>
            <a:endParaRPr sz="1400" b="0" i="0" u="none" strike="noStrike" cap="none">
              <a:solidFill>
                <a:srgbClr val="000000"/>
              </a:solidFill>
              <a:latin typeface="Arial"/>
              <a:ea typeface="Arial"/>
              <a:cs typeface="Arial"/>
              <a:sym typeface="Arial"/>
            </a:endParaRPr>
          </a:p>
        </p:txBody>
      </p:sp>
      <p:sp>
        <p:nvSpPr>
          <p:cNvPr id="318" name="Google Shape;318;p11"/>
          <p:cNvSpPr txBox="1">
            <a:spLocks noGrp="1"/>
          </p:cNvSpPr>
          <p:nvPr>
            <p:ph type="body" idx="4294967295"/>
          </p:nvPr>
        </p:nvSpPr>
        <p:spPr>
          <a:xfrm>
            <a:off x="6865729" y="3475028"/>
            <a:ext cx="3445800" cy="2880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400" b="1" i="0" u="none" strike="noStrike" cap="none">
                <a:solidFill>
                  <a:srgbClr val="000000"/>
                </a:solidFill>
                <a:latin typeface="Arial"/>
                <a:ea typeface="Arial"/>
                <a:cs typeface="Arial"/>
                <a:sym typeface="Arial"/>
              </a:rPr>
              <a:t>Shannon St. Hilaire</a:t>
            </a:r>
            <a:endParaRPr sz="1400" b="1" i="0" u="none" strike="noStrike" cap="none">
              <a:solidFill>
                <a:srgbClr val="000000"/>
              </a:solidFill>
              <a:latin typeface="Arial"/>
              <a:ea typeface="Arial"/>
              <a:cs typeface="Arial"/>
              <a:sym typeface="Arial"/>
            </a:endParaRPr>
          </a:p>
        </p:txBody>
      </p:sp>
      <p:sp>
        <p:nvSpPr>
          <p:cNvPr id="319" name="Google Shape;319;p11"/>
          <p:cNvSpPr txBox="1">
            <a:spLocks noGrp="1"/>
          </p:cNvSpPr>
          <p:nvPr>
            <p:ph type="body" idx="4294967295"/>
          </p:nvPr>
        </p:nvSpPr>
        <p:spPr>
          <a:xfrm>
            <a:off x="6865729" y="3837026"/>
            <a:ext cx="3445800" cy="2880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400" b="0" i="0" u="none" strike="noStrike" cap="none">
                <a:solidFill>
                  <a:srgbClr val="000000"/>
                </a:solidFill>
                <a:latin typeface="Arial"/>
                <a:ea typeface="Arial"/>
                <a:cs typeface="Arial"/>
                <a:sym typeface="Arial"/>
              </a:rPr>
              <a:t>720-618-0620</a:t>
            </a:r>
            <a:endParaRPr sz="1400" b="0" i="0" u="none" strike="noStrike" cap="none">
              <a:solidFill>
                <a:srgbClr val="000000"/>
              </a:solidFill>
              <a:latin typeface="Arial"/>
              <a:ea typeface="Arial"/>
              <a:cs typeface="Arial"/>
              <a:sym typeface="Arial"/>
            </a:endParaRPr>
          </a:p>
        </p:txBody>
      </p:sp>
      <p:sp>
        <p:nvSpPr>
          <p:cNvPr id="320" name="Google Shape;320;p11"/>
          <p:cNvSpPr txBox="1">
            <a:spLocks noGrp="1"/>
          </p:cNvSpPr>
          <p:nvPr>
            <p:ph type="body" idx="4294967295"/>
          </p:nvPr>
        </p:nvSpPr>
        <p:spPr>
          <a:xfrm>
            <a:off x="6865728" y="4200182"/>
            <a:ext cx="3445800" cy="2892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400" b="0" i="0" u="none" strike="noStrike" cap="none">
                <a:solidFill>
                  <a:srgbClr val="000000"/>
                </a:solidFill>
                <a:latin typeface="Arial"/>
                <a:ea typeface="Arial"/>
                <a:cs typeface="Arial"/>
                <a:sym typeface="Arial"/>
              </a:rPr>
              <a:t>shannon.st.hilaire@state.co.us</a:t>
            </a:r>
            <a:endParaRPr sz="1400" b="0" i="0" u="none" strike="noStrike" cap="none">
              <a:solidFill>
                <a:srgbClr val="000000"/>
              </a:solidFill>
              <a:latin typeface="Arial"/>
              <a:ea typeface="Arial"/>
              <a:cs typeface="Arial"/>
              <a:sym typeface="Arial"/>
            </a:endParaRPr>
          </a:p>
        </p:txBody>
      </p:sp>
      <p:sp>
        <p:nvSpPr>
          <p:cNvPr id="321" name="Google Shape;321;p11"/>
          <p:cNvSpPr txBox="1">
            <a:spLocks noGrp="1"/>
          </p:cNvSpPr>
          <p:nvPr>
            <p:ph type="body" idx="4294967295"/>
          </p:nvPr>
        </p:nvSpPr>
        <p:spPr>
          <a:xfrm>
            <a:off x="6865729" y="4922853"/>
            <a:ext cx="3445800" cy="2880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400" b="1" i="0" u="none" strike="noStrike" cap="none">
                <a:solidFill>
                  <a:srgbClr val="000000"/>
                </a:solidFill>
                <a:latin typeface="Arial"/>
                <a:ea typeface="Arial"/>
                <a:cs typeface="Arial"/>
                <a:sym typeface="Arial"/>
              </a:rPr>
              <a:t>Bryan Adams</a:t>
            </a:r>
            <a:endParaRPr sz="1400" b="1" i="0" u="none" strike="noStrike" cap="none">
              <a:solidFill>
                <a:srgbClr val="000000"/>
              </a:solidFill>
              <a:latin typeface="Arial"/>
              <a:ea typeface="Arial"/>
              <a:cs typeface="Arial"/>
              <a:sym typeface="Arial"/>
            </a:endParaRPr>
          </a:p>
        </p:txBody>
      </p:sp>
      <p:sp>
        <p:nvSpPr>
          <p:cNvPr id="322" name="Google Shape;322;p11"/>
          <p:cNvSpPr txBox="1">
            <a:spLocks noGrp="1"/>
          </p:cNvSpPr>
          <p:nvPr>
            <p:ph type="body" idx="4294967295"/>
          </p:nvPr>
        </p:nvSpPr>
        <p:spPr>
          <a:xfrm>
            <a:off x="6865729" y="5284851"/>
            <a:ext cx="3445800" cy="2880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400" b="0" i="0" u="none" strike="noStrike" cap="none">
                <a:solidFill>
                  <a:srgbClr val="000000"/>
                </a:solidFill>
                <a:latin typeface="Arial"/>
                <a:ea typeface="Arial"/>
                <a:cs typeface="Arial"/>
                <a:sym typeface="Arial"/>
              </a:rPr>
              <a:t>720-921-7535</a:t>
            </a:r>
            <a:endParaRPr sz="1400" b="0" i="0" u="none" strike="noStrike" cap="none">
              <a:solidFill>
                <a:srgbClr val="000000"/>
              </a:solidFill>
              <a:latin typeface="Arial"/>
              <a:ea typeface="Arial"/>
              <a:cs typeface="Arial"/>
              <a:sym typeface="Arial"/>
            </a:endParaRPr>
          </a:p>
        </p:txBody>
      </p:sp>
      <p:sp>
        <p:nvSpPr>
          <p:cNvPr id="323" name="Google Shape;323;p11"/>
          <p:cNvSpPr txBox="1">
            <a:spLocks noGrp="1"/>
          </p:cNvSpPr>
          <p:nvPr>
            <p:ph type="body" idx="4294967295"/>
          </p:nvPr>
        </p:nvSpPr>
        <p:spPr>
          <a:xfrm>
            <a:off x="6865728" y="5648007"/>
            <a:ext cx="3445800" cy="2892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400" b="0" i="0" u="none" strike="noStrike" cap="none">
                <a:solidFill>
                  <a:srgbClr val="000000"/>
                </a:solidFill>
                <a:latin typeface="Arial"/>
                <a:ea typeface="Arial"/>
                <a:cs typeface="Arial"/>
                <a:sym typeface="Arial"/>
              </a:rPr>
              <a:t>bryan.adams@state.co.us</a:t>
            </a:r>
            <a:endParaRPr sz="1400" b="0" i="0" u="none" strike="noStrike" cap="none">
              <a:solidFill>
                <a:srgbClr val="000000"/>
              </a:solidFill>
              <a:latin typeface="Arial"/>
              <a:ea typeface="Arial"/>
              <a:cs typeface="Arial"/>
              <a:sym typeface="Arial"/>
            </a:endParaRPr>
          </a:p>
        </p:txBody>
      </p:sp>
      <p:pic>
        <p:nvPicPr>
          <p:cNvPr id="324" name="Google Shape;324;p11"/>
          <p:cNvPicPr preferRelativeResize="0"/>
          <p:nvPr/>
        </p:nvPicPr>
        <p:blipFill rotWithShape="1">
          <a:blip r:embed="rId5">
            <a:alphaModFix/>
          </a:blip>
          <a:srcRect/>
          <a:stretch/>
        </p:blipFill>
        <p:spPr>
          <a:xfrm>
            <a:off x="6527675" y="4922850"/>
            <a:ext cx="288000" cy="288000"/>
          </a:xfrm>
          <a:prstGeom prst="rect">
            <a:avLst/>
          </a:prstGeom>
          <a:noFill/>
          <a:ln>
            <a:noFill/>
          </a:ln>
        </p:spPr>
      </p:pic>
      <p:pic>
        <p:nvPicPr>
          <p:cNvPr id="325" name="Google Shape;325;p11"/>
          <p:cNvPicPr preferRelativeResize="0"/>
          <p:nvPr/>
        </p:nvPicPr>
        <p:blipFill rotWithShape="1">
          <a:blip r:embed="rId5">
            <a:alphaModFix/>
          </a:blip>
          <a:srcRect/>
          <a:stretch/>
        </p:blipFill>
        <p:spPr>
          <a:xfrm>
            <a:off x="6527675" y="3475025"/>
            <a:ext cx="288000" cy="288000"/>
          </a:xfrm>
          <a:prstGeom prst="rect">
            <a:avLst/>
          </a:prstGeom>
          <a:noFill/>
          <a:ln>
            <a:noFill/>
          </a:ln>
        </p:spPr>
      </p:pic>
      <p:pic>
        <p:nvPicPr>
          <p:cNvPr id="326" name="Google Shape;326;p11"/>
          <p:cNvPicPr preferRelativeResize="0"/>
          <p:nvPr/>
        </p:nvPicPr>
        <p:blipFill rotWithShape="1">
          <a:blip r:embed="rId5">
            <a:alphaModFix/>
          </a:blip>
          <a:srcRect/>
          <a:stretch/>
        </p:blipFill>
        <p:spPr>
          <a:xfrm>
            <a:off x="6527675" y="2078350"/>
            <a:ext cx="288000" cy="288000"/>
          </a:xfrm>
          <a:prstGeom prst="rect">
            <a:avLst/>
          </a:prstGeom>
          <a:noFill/>
          <a:ln>
            <a:noFill/>
          </a:ln>
        </p:spPr>
      </p:pic>
      <p:pic>
        <p:nvPicPr>
          <p:cNvPr id="327" name="Google Shape;327;p11"/>
          <p:cNvPicPr preferRelativeResize="0"/>
          <p:nvPr/>
        </p:nvPicPr>
        <p:blipFill rotWithShape="1">
          <a:blip r:embed="rId6">
            <a:alphaModFix/>
          </a:blip>
          <a:srcRect/>
          <a:stretch/>
        </p:blipFill>
        <p:spPr>
          <a:xfrm>
            <a:off x="6527675" y="5287613"/>
            <a:ext cx="288000" cy="282463"/>
          </a:xfrm>
          <a:prstGeom prst="rect">
            <a:avLst/>
          </a:prstGeom>
          <a:noFill/>
          <a:ln>
            <a:noFill/>
          </a:ln>
        </p:spPr>
      </p:pic>
      <p:pic>
        <p:nvPicPr>
          <p:cNvPr id="328" name="Google Shape;328;p11"/>
          <p:cNvPicPr preferRelativeResize="0"/>
          <p:nvPr/>
        </p:nvPicPr>
        <p:blipFill rotWithShape="1">
          <a:blip r:embed="rId6">
            <a:alphaModFix/>
          </a:blip>
          <a:srcRect/>
          <a:stretch/>
        </p:blipFill>
        <p:spPr>
          <a:xfrm>
            <a:off x="6527675" y="2443113"/>
            <a:ext cx="288000" cy="282463"/>
          </a:xfrm>
          <a:prstGeom prst="rect">
            <a:avLst/>
          </a:prstGeom>
          <a:noFill/>
          <a:ln>
            <a:noFill/>
          </a:ln>
        </p:spPr>
      </p:pic>
      <p:pic>
        <p:nvPicPr>
          <p:cNvPr id="329" name="Google Shape;329;p11"/>
          <p:cNvPicPr preferRelativeResize="0"/>
          <p:nvPr/>
        </p:nvPicPr>
        <p:blipFill rotWithShape="1">
          <a:blip r:embed="rId6">
            <a:alphaModFix/>
          </a:blip>
          <a:srcRect/>
          <a:stretch/>
        </p:blipFill>
        <p:spPr>
          <a:xfrm>
            <a:off x="6527675" y="3839788"/>
            <a:ext cx="288000" cy="282463"/>
          </a:xfrm>
          <a:prstGeom prst="rect">
            <a:avLst/>
          </a:prstGeom>
          <a:noFill/>
          <a:ln>
            <a:noFill/>
          </a:ln>
        </p:spPr>
      </p:pic>
      <p:pic>
        <p:nvPicPr>
          <p:cNvPr id="330" name="Google Shape;330;p11"/>
          <p:cNvPicPr preferRelativeResize="0"/>
          <p:nvPr/>
        </p:nvPicPr>
        <p:blipFill rotWithShape="1">
          <a:blip r:embed="rId7">
            <a:alphaModFix/>
          </a:blip>
          <a:srcRect/>
          <a:stretch/>
        </p:blipFill>
        <p:spPr>
          <a:xfrm>
            <a:off x="6527675" y="5646850"/>
            <a:ext cx="288000" cy="282856"/>
          </a:xfrm>
          <a:prstGeom prst="rect">
            <a:avLst/>
          </a:prstGeom>
          <a:noFill/>
          <a:ln>
            <a:noFill/>
          </a:ln>
        </p:spPr>
      </p:pic>
      <p:pic>
        <p:nvPicPr>
          <p:cNvPr id="331" name="Google Shape;331;p11"/>
          <p:cNvPicPr preferRelativeResize="0"/>
          <p:nvPr/>
        </p:nvPicPr>
        <p:blipFill rotWithShape="1">
          <a:blip r:embed="rId7">
            <a:alphaModFix/>
          </a:blip>
          <a:srcRect/>
          <a:stretch/>
        </p:blipFill>
        <p:spPr>
          <a:xfrm>
            <a:off x="6527675" y="2779263"/>
            <a:ext cx="288000" cy="282856"/>
          </a:xfrm>
          <a:prstGeom prst="rect">
            <a:avLst/>
          </a:prstGeom>
          <a:noFill/>
          <a:ln>
            <a:noFill/>
          </a:ln>
        </p:spPr>
      </p:pic>
      <p:pic>
        <p:nvPicPr>
          <p:cNvPr id="332" name="Google Shape;332;p11"/>
          <p:cNvPicPr preferRelativeResize="0"/>
          <p:nvPr/>
        </p:nvPicPr>
        <p:blipFill rotWithShape="1">
          <a:blip r:embed="rId7">
            <a:alphaModFix/>
          </a:blip>
          <a:srcRect/>
          <a:stretch/>
        </p:blipFill>
        <p:spPr>
          <a:xfrm>
            <a:off x="6527675" y="4201513"/>
            <a:ext cx="288000" cy="282856"/>
          </a:xfrm>
          <a:prstGeom prst="rect">
            <a:avLst/>
          </a:prstGeom>
          <a:noFill/>
          <a:ln>
            <a:noFill/>
          </a:ln>
        </p:spPr>
      </p:pic>
      <p:pic>
        <p:nvPicPr>
          <p:cNvPr id="333" name="Google Shape;333;p11"/>
          <p:cNvPicPr preferRelativeResize="0"/>
          <p:nvPr/>
        </p:nvPicPr>
        <p:blipFill rotWithShape="1">
          <a:blip r:embed="rId8">
            <a:alphaModFix/>
          </a:blip>
          <a:srcRect/>
          <a:stretch/>
        </p:blipFill>
        <p:spPr>
          <a:xfrm>
            <a:off x="6463563" y="6110450"/>
            <a:ext cx="416225" cy="416225"/>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447EC50114624A9799974B2072D88F" ma:contentTypeVersion="10" ma:contentTypeDescription="Create a new document." ma:contentTypeScope="" ma:versionID="0c9560b36e4d8d42e83f34486c60c3cf">
  <xsd:schema xmlns:xsd="http://www.w3.org/2001/XMLSchema" xmlns:xs="http://www.w3.org/2001/XMLSchema" xmlns:p="http://schemas.microsoft.com/office/2006/metadata/properties" xmlns:ns2="884ae28d-aac6-440a-89b0-1cedf66fb95d" xmlns:ns3="fd74609e-09d2-4da3-a040-7e20f9afbf37" targetNamespace="http://schemas.microsoft.com/office/2006/metadata/properties" ma:root="true" ma:fieldsID="bc495697763f94cb291ac91221cc8aa1" ns2:_="" ns3:_="">
    <xsd:import namespace="884ae28d-aac6-440a-89b0-1cedf66fb95d"/>
    <xsd:import namespace="fd74609e-09d2-4da3-a040-7e20f9afbf3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4ae28d-aac6-440a-89b0-1cedf66fb9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d74609e-09d2-4da3-a040-7e20f9afbf3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36BA1BC-9E1A-49AA-86A2-F517BA95A8E0}"/>
</file>

<file path=customXml/itemProps2.xml><?xml version="1.0" encoding="utf-8"?>
<ds:datastoreItem xmlns:ds="http://schemas.openxmlformats.org/officeDocument/2006/customXml" ds:itemID="{5BA3E888-5131-499C-859A-3BBD5B5132B1}"/>
</file>

<file path=customXml/itemProps3.xml><?xml version="1.0" encoding="utf-8"?>
<ds:datastoreItem xmlns:ds="http://schemas.openxmlformats.org/officeDocument/2006/customXml" ds:itemID="{43AE34F1-DBFF-44E7-BB10-19EBBBA88B1A}"/>
</file>

<file path=docProps/app.xml><?xml version="1.0" encoding="utf-8"?>
<Properties xmlns="http://schemas.openxmlformats.org/officeDocument/2006/extended-properties" xmlns:vt="http://schemas.openxmlformats.org/officeDocument/2006/docPropsVTypes">
  <TotalTime>39</TotalTime>
  <Words>2403</Words>
  <Application>Microsoft Office PowerPoint</Application>
  <PresentationFormat>Widescreen</PresentationFormat>
  <Paragraphs>298</Paragraphs>
  <Slides>22</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 Black</vt:lpstr>
      <vt:lpstr>Calibri</vt:lpstr>
      <vt:lpstr>Roboto</vt:lpstr>
      <vt:lpstr>Play</vt:lpstr>
      <vt:lpstr>Arial</vt:lpstr>
      <vt:lpstr>Office Theme</vt:lpstr>
      <vt:lpstr>Residential Board &amp; Care  Defend in Place Understanding the New DFPC Guidance</vt:lpstr>
      <vt:lpstr>Outcomes &amp; Highlights</vt:lpstr>
      <vt:lpstr>Community Perspectives of Defend in Place</vt:lpstr>
      <vt:lpstr>Defend in Place Defined</vt:lpstr>
      <vt:lpstr>Total Concept</vt:lpstr>
      <vt:lpstr>Essential Building Features</vt:lpstr>
      <vt:lpstr>Essential Building Features</vt:lpstr>
      <vt:lpstr>Essential Building Features</vt:lpstr>
      <vt:lpstr>Essential Building Features</vt:lpstr>
      <vt:lpstr>Essential Building Features</vt:lpstr>
      <vt:lpstr>Essential Building Features</vt:lpstr>
      <vt:lpstr>Essential Building Features</vt:lpstr>
      <vt:lpstr>Emergency Plan</vt:lpstr>
      <vt:lpstr>Staff Training</vt:lpstr>
      <vt:lpstr>Drill Requirements</vt:lpstr>
      <vt:lpstr>Resident Education</vt:lpstr>
      <vt:lpstr>Fire Prevention</vt:lpstr>
      <vt:lpstr>Jurisdictional Consensus</vt:lpstr>
      <vt:lpstr>Request DIP Review</vt:lpstr>
      <vt:lpstr>Defend in Place White Paper</vt:lpstr>
      <vt:lpstr>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Shannon St. Hilaire</dc:creator>
  <cp:lastModifiedBy>Shannon St. Hilaire</cp:lastModifiedBy>
  <cp:revision>3</cp:revision>
  <dcterms:created xsi:type="dcterms:W3CDTF">2026-06-24T12:34:29Z</dcterms:created>
  <dcterms:modified xsi:type="dcterms:W3CDTF">2026-09-17T13:45:55Z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0x01010016447EC50114624A9799974B2072D88F</vt:lpwstr>
  </property>
</Properties>
</file>